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</p:sldMasterIdLst>
  <p:sldIdLst>
    <p:sldId id="256" r:id="rId2"/>
    <p:sldId id="257" r:id="rId3"/>
    <p:sldId id="274" r:id="rId4"/>
    <p:sldId id="275" r:id="rId5"/>
    <p:sldId id="271" r:id="rId6"/>
    <p:sldId id="258" r:id="rId7"/>
    <p:sldId id="276" r:id="rId8"/>
    <p:sldId id="259" r:id="rId9"/>
    <p:sldId id="280" r:id="rId10"/>
    <p:sldId id="281" r:id="rId11"/>
    <p:sldId id="260" r:id="rId12"/>
    <p:sldId id="261" r:id="rId13"/>
    <p:sldId id="288" r:id="rId14"/>
    <p:sldId id="282" r:id="rId15"/>
    <p:sldId id="262" r:id="rId16"/>
    <p:sldId id="263" r:id="rId17"/>
    <p:sldId id="289" r:id="rId18"/>
    <p:sldId id="290" r:id="rId19"/>
    <p:sldId id="291" r:id="rId20"/>
    <p:sldId id="285" r:id="rId21"/>
    <p:sldId id="264" r:id="rId22"/>
    <p:sldId id="265" r:id="rId23"/>
    <p:sldId id="272" r:id="rId24"/>
    <p:sldId id="273" r:id="rId25"/>
    <p:sldId id="287" r:id="rId26"/>
    <p:sldId id="269" r:id="rId27"/>
    <p:sldId id="277" r:id="rId28"/>
    <p:sldId id="283" r:id="rId29"/>
    <p:sldId id="284" r:id="rId30"/>
    <p:sldId id="278" r:id="rId31"/>
    <p:sldId id="286" r:id="rId32"/>
    <p:sldId id="279" r:id="rId33"/>
    <p:sldId id="27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A7120-C868-4921-8C3A-5FE3EDA6EAC3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950C0-E745-46B2-972B-D0F7A3BE3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F8F2-576B-4F64-80E3-0BFB157BCB0E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420A-9308-46C4-A9BE-354691584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811D-08E1-41EA-8C7A-E19CBDCAEC72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B38CC-6B96-43C4-830D-C909FF967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8F7A-150B-4C3C-8F38-426324B34880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049A-91B2-4CAA-9FAD-D76767182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E5363-AE90-438C-9E33-6697DF8F7F08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074F-B028-4552-A28B-F3F80E133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AD19-34DB-49BB-A3B9-637B3D0495B8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1AF8-DC9A-4ADF-A951-B046B23AE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47AE-92E3-4A9A-A521-A72D2D306406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9AB0-18E1-4FDE-A69F-9C98A0C4D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99F1-EDA3-4BBC-B86A-B3E27B8F3346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9B58-B4CA-4E31-869A-44D7F39E2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0CBC-7119-47D3-9B21-F8375FF3BD9A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142F-8146-4C35-833E-94611EA43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5E93-A738-4C02-9D0C-23F0B672828D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6372-083D-41A9-86C4-2054BF63E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77D0-F992-4744-80D7-75729AFF4505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06E71-AB0B-40D8-A353-F7F50812B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921C18-B7CE-4A3E-87AE-D4CA2E2063EA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704D1F-3768-44ED-B535-A79844C3F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23" r:id="rId2"/>
    <p:sldLayoutId id="2147484132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33" r:id="rId9"/>
    <p:sldLayoutId id="2147484129" r:id="rId10"/>
    <p:sldLayoutId id="21474841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0%D0%BA%D0%B0%D0%B4%D0%B5%D0%BC%D0%B8%D0%BA%D0%BE%D0%BC%20%D0%90.%D0%9F.%20%D0%9E%D0%BA%D0%BB%D0%B0%D0%B4%D0%BD%D0%B8%D0%BA%D0%BE%D0%B2%D1%8B%D0%BC.&amp;img_url=http%3A%2F%2Fimg.encyc.yandex.net%2Fillustrations%2Fbse%2Fpictures%2F02779%2F186320-95x96_.jpg&amp;pos=2&amp;rpt=simag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text=%D0%BF%D1%80%D0%B8%D0%BA%D0%BB%D0%B0%D0%B4%D0%BD%D0%BE%D0%B3%D0%BE%20%D0%B8%D1%81%D0%BA%D1%83%D1%81%D1%81%D1%82%D0%B2%D0%B0%20%D1%83%D0%BB%D1%8C%D1%87%D0%B5%D0%B9&amp;img_url=http%3A%2F%2Fartyx.ru%2Fbooks%2Fitem%2Ff00%2Fs00%2Fz0000039%2Fpic%2F000210.jpg&amp;pos=3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text=%D0%BF%D1%80%D0%B8%D0%BA%D0%BB%D0%B0%D0%B4%D0%BD%D0%BE%D0%B3%D0%BE%20%D0%B8%D1%81%D0%BA%D1%83%D1%81%D1%81%D1%82%D0%B2%D0%B0%20%D1%8D%D0%B2%D0%B5%D0%BD%D0%BA%D0%BE%D0%B2&amp;img_url=http%3A%2F%2Furikit.ru%2Fgallery%2Fiskus%2F10.jpg&amp;pos=4&amp;rpt=simag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images.yandex.ru/yandsearch?p=4&amp;text=%D1%83%D0%B4%D1%8D%D0%B3%D0%B5%D0%B9%D1%86%D1%8B&amp;img_url=http%3A%2F%2Fimg-fotki.yandex.ru%2Fget%2F4401%2F53403055.f5%2F0_7cc7f_b25f597c_XL&amp;pos=138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4&amp;text=%D1%83%D0%B4%D1%8D%D0%B3%D0%B5%D0%B9%D1%86%D1%8B&amp;img_url=http%3A%2F%2Fhkm.ru%2Fimages%2FColleksii%2FEtno16.jpg&amp;pos=147&amp;rpt=simage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images.yandex.ru/yandsearch?p=4&amp;text=%D1%83%D0%B4%D1%8D%D0%B3%D0%B5%D0%B9%D1%86%D1%8B&amp;img_url=http%3A%2F%2Fhkm.ru%2Fimages%2FColleksii%2FEtno15.jpg&amp;pos=148&amp;rpt=sima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yandex.ru/yandsearch?p=1&amp;text=%D0%BC%D0%B0%D1%81%D1%82%D0%B5%D1%80%D1%81%D0%BA%D0%B8%D0%B5%20%D0%BF%D0%BE%20%D0%BF%D1%80%D0%BE%D0%B8%D0%B7%D0%B2%D0%BE%D0%B4%D1%81%D1%82%D0%B2%D1%83%20%D0%BD%D0%B0%D1%80%D0%BE%D0%B4%D0%BD%D1%8B%D1%85%20%D1%85%D1%83%D0%B4%D0%BE%D0%B6%D0%B5%D1%81%D1%82%D0%B2%D0%B5%D0%BD%D0%BD%D1%8B%D1%85%20%D0%BF%D1%80%D0%BE%D0%BC%D1%8B%D1%81%D0%BB%D0%BE%D0%B2&amp;img_url=http%3A%2F%2Fgorod.tomsk.ru%2Fuploads%2F31439%2F1246614149%2F009.jpg&amp;pos=40&amp;rpt=simag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&amp;text=%D1%83%D0%B4%D1%8D%D0%B3%D0%B5%D0%B9%D1%86%D1%8B&amp;img_url=http%3A%2F%2Fimg-fotki.yandex.ru%2Fget%2F58191%2F53403055.f5%2F0_7cc80_cfeb0c2f_XL&amp;pos=115&amp;rpt=simage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yandex.ru/yandsearch?p=1&amp;text=%D0%BD%D0%B0%D1%86%D0%B8%D0%BE%D0%BD%D0%B0%D0%BB%D1%8C%D0%BD%D1%8B%D0%B5%20%D0%B0%D0%BD%D1%81%D0%B0%D0%BC%D0%B1%D0%BB%D0%B8%20%D0%BD%D0%B0%20%D1%87%D1%83%D0%BA%D0%BE%D1%82%D0%BA%D0%B5&amp;img_url=http%3A%2F%2Fwww.finnougoria.ru%2Fupload%2Fiblock%2F3e4%2FEposy%2520narodov%2520mira%2520171_thumbnail.JPG&amp;pos=30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8%D0%BA%D0%B0%D1%82%D1%83%D0%BB%D0%BA%D0%B8%20%20%D0%BA%D0%BE%D1%80%D0%B5%D0%BD%D0%BD%D0%BE%D0%B3%D0%BE%20%D0%BD%D0%B0%D1%81%D0%B5%D0%BB%D0%B5%D0%BD%D0%B8%D1%8F&amp;img_url=http%3A%2F%2Fwww.o-detstve.ru%2Fassets%2Fimages%2Fforteachers%2FPedmaster%2Frukodelie%2Fmoldanova_gs_1.jpg&amp;pos=6&amp;rpt=simage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://images.yandex.ru/yandsearch?text=%D1%80%D1%83%D0%BA%D0%BE%D1%8F%D1%82%D0%BA%D0%B8%20%D0%B4%D0%BB%D1%8F%20%D0%BE%D1%85%D0%BE%D1%82%D0%BD%D0%B8%D1%87%D1%8C%D0%B8%D1%85%20%D0%BD%D0%BE%D0%B6%D0%B5%D0%B9%20%D0%BA%D0%BE%D1%80%D0%B5%D0%BD%D0%BD%D0%BE%D0%B3%D0%BE%20%D0%BD%D0%B0%D1%81%D0%B5%D0%BB%D0%B5%D0%BD%D0%B8%D1%8F%20%D0%B4%D0%B0%D0%BB%D1%8C%D0%BD%D0%B5%D0%B3%D0%BE%20%D0%B2%D0%BE%D1%81%D1%82%D0%BE%D0%BA%D0%B0&amp;img_url=http%3A%2F%2Fwww.orientmuseum.ru%2Fpics%2Fnorthasia%2Fnorthasia5_big.jpg&amp;pos=4&amp;rpt=simage" TargetMode="Externa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images.yandex.ru/yandsearch?text=%D1%85%D0%B0%D0%BB%D0%B0%D1%82%D1%8B%20%D1%82%D0%B0%D0%BF%D0%BE%D1%87%D0%BA%D0%B8%20%D0%B8%D0%B7%20%D0%BA%D0%BE%D0%B6%D0%B8%20%D0%B4%D0%B8%D0%BA%D0%B8%D1%85%20%D0%B7%D0%B2%D0%B5%D1%80%D0%B5%D0%B9%20%D0%BA%D0%BE%D1%80%D0%B5%D0%BD%D0%BD%D1%8B%D1%85%20%D0%BD%D0%B0%D1%80%D0%BE%D0%B4%D0%BE%D0%B2&amp;img_url=http%3A%2F%2Fwww.fegi.ru%2FPRIMORYE%2FHISTORY%2Fsh224a.jpg&amp;pos=5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4&amp;text=%D1%83%D0%B4%D1%8D%D0%B3%D0%B5%D0%B9%D1%86%D1%8B&amp;img_url=http%3A%2F%2Fimg-fotki.yandex.ru%2Fget%2F5601%2F53403055.f5%2F0_7cc81_4e2a76eb_XL&amp;pos=132&amp;rpt=simage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images.yandex.ru/yandsearch?p=3&amp;text=%D1%83%D0%B4%D1%8D%D0%B3%D0%B5%D0%B9%D1%86%D1%8B&amp;img_url=http%3A%2F%2Fimg-fotki.yandex.ru%2Fget%2F2714%2F53403055.f5%2F0_7cc82_566aed7a_XL&amp;pos=103&amp;rpt=simag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images.yandex.ru/yandsearch?p=2&amp;text=%D1%83%D0%B4%D1%8D%D0%B3%D0%B5%D0%B9%D1%86%D1%8B&amp;img_url=http%3A%2F%2Fimg-fotki.yandex.ru%2Fget%2F4702%2F53403055.f5%2F0_7cc8a_188d7fd8_XL&amp;pos=67&amp;rpt=simag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148638" cy="3455988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Развитие прикладного искусства коренных малочисленных народов Дальнего Востока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во второй половине 40-х – первой половине 80-х гг. XX века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7900" y="5214938"/>
            <a:ext cx="4179888" cy="1403350"/>
          </a:xfrm>
        </p:spPr>
        <p:txBody>
          <a:bodyPr/>
          <a:lstStyle/>
          <a:p>
            <a:pPr marL="63500" marR="0" eaLnBrk="1" hangingPunct="1"/>
            <a:r>
              <a:rPr lang="ru-RU" sz="2000" smtClean="0">
                <a:latin typeface="Arial Black" pitchFamily="34" charset="0"/>
              </a:rPr>
              <a:t>Лекция по дисциплине «Советское государство и коренные малочисленные народы Дальнего Востока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3781425" cy="5400675"/>
          </a:xfrm>
        </p:spPr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Национальные районы были богаты </a:t>
            </a:r>
            <a:r>
              <a:rPr lang="ru-RU" b="1" dirty="0" smtClean="0"/>
              <a:t>мастерами прикладного искусства, </a:t>
            </a:r>
            <a:r>
              <a:rPr lang="ru-RU" dirty="0" smtClean="0"/>
              <a:t>изделия которых постоянно выставлялись на краевых выставках.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Произведения, выполненные нанайскими авторами из села Дада Нанайского района Хабаровского края, экспонировались на Всероссийской выставке прикладного искусства в Москве.</a:t>
            </a:r>
          </a:p>
        </p:txBody>
      </p:sp>
      <p:pic>
        <p:nvPicPr>
          <p:cNvPr id="14339" name="Picture 14" descr="http://amursk-rayon.ru/images/KMNS/Nanaiskiye_uzory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196975"/>
            <a:ext cx="46815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3" y="908050"/>
            <a:ext cx="3898900" cy="4392613"/>
          </a:xfrm>
        </p:spPr>
        <p:txBody>
          <a:bodyPr/>
          <a:lstStyle/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Лучшие работы по </a:t>
            </a:r>
            <a:r>
              <a:rPr lang="ru-RU" b="1" smtClean="0"/>
              <a:t>вышиванию </a:t>
            </a:r>
            <a:r>
              <a:rPr lang="ru-RU" smtClean="0"/>
              <a:t>были представлены на художественной выставке в Париже.</a:t>
            </a:r>
            <a:endParaRPr lang="ru-RU" b="1" smtClean="0"/>
          </a:p>
        </p:txBody>
      </p:sp>
      <p:pic>
        <p:nvPicPr>
          <p:cNvPr id="15363" name="Picture 4" descr="http://www.bolonsky.ru/Sites/bolonsky_ru/Uploads/pano.79C65BD1E40D40F5B7F6213433A215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860800"/>
            <a:ext cx="38163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www.slovoart.ru/sites/default/files/images/26/06-edinoe/08-passar/Solnc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81075"/>
            <a:ext cx="39830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http://reka-amur.narod.ru/uzor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716338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50825" y="765175"/>
            <a:ext cx="4608513" cy="5808663"/>
          </a:xfrm>
        </p:spPr>
        <p:txBody>
          <a:bodyPr/>
          <a:lstStyle/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В Кондонской школе Нанайского района Хабаровского края был создан </a:t>
            </a:r>
            <a:r>
              <a:rPr lang="ru-RU" b="1" smtClean="0"/>
              <a:t>этнографический музей народов Севера.</a:t>
            </a:r>
          </a:p>
          <a:p>
            <a:pPr marL="365125" indent="-255588" eaLnBrk="1" hangingPunct="1">
              <a:buFont typeface="Georgia" pitchFamily="18" charset="0"/>
              <a:buChar char="•"/>
            </a:pPr>
            <a:endParaRPr lang="ru-RU" b="1" smtClean="0"/>
          </a:p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Учащиеся работали в кружках, вели раскопки, оказывали большую помощь работникам Московской экспедиции, возглавляемой академиком А.П. Окладниковым.</a:t>
            </a:r>
          </a:p>
        </p:txBody>
      </p:sp>
      <p:pic>
        <p:nvPicPr>
          <p:cNvPr id="16387" name="Picture 4" descr="http://www.museum.ru/imgB.asp?53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836613"/>
            <a:ext cx="39608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http://im0-tub-ru.yandex.net/i?id=7645696-1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149725"/>
            <a:ext cx="1439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5580063" y="5949950"/>
            <a:ext cx="25209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Академик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А.П. Окладников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95288" y="1049338"/>
            <a:ext cx="4213225" cy="5808662"/>
          </a:xfrm>
        </p:spPr>
        <p:txBody>
          <a:bodyPr/>
          <a:lstStyle/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В школах национальных районов края на уроках труда и факультативных занятиях было организовано обучение учащихся 4 – 8 классов техническим приемам изготовления художественных изделий.</a:t>
            </a:r>
            <a:endParaRPr lang="ru-RU" b="1" smtClean="0"/>
          </a:p>
        </p:txBody>
      </p:sp>
      <p:pic>
        <p:nvPicPr>
          <p:cNvPr id="17411" name="Picture 3" descr="C:\Users\эльдорадо\Desktop\фото коренные\dsc029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268413"/>
            <a:ext cx="39608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0825" y="765175"/>
            <a:ext cx="4392613" cy="5808663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В Булавинской школе Ульчского района и Удской школе Тугуро – Чумиканского района были новаторски использованы уроки труда в целях приобщения учащихся к искусству народов Севера.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Учащиеся Булавинской школы изучали основы </a:t>
            </a:r>
            <a:r>
              <a:rPr lang="ru-RU" b="1" dirty="0" smtClean="0"/>
              <a:t>прикладного искусства ульчей,</a:t>
            </a:r>
            <a:r>
              <a:rPr lang="ru-RU" dirty="0" smtClean="0"/>
              <a:t> а учащиеся Удской школы – основы </a:t>
            </a:r>
            <a:r>
              <a:rPr lang="ru-RU" b="1" dirty="0" smtClean="0"/>
              <a:t>прикладного искусства эвенков.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</p:txBody>
      </p:sp>
      <p:pic>
        <p:nvPicPr>
          <p:cNvPr id="18435" name="Picture 4" descr="http://im0-tub-ru.yandex.net/i?id=382783203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692150"/>
            <a:ext cx="35290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im0-tub-ru.yandex.net/i?id=25208020-1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644900"/>
            <a:ext cx="36004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364163" y="5949950"/>
            <a:ext cx="3384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Декоративно – прикладное искусство эвенков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5724525" y="2781300"/>
            <a:ext cx="295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Декоративно – прикладное искусство ульчей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5"/>
          <p:cNvSpPr>
            <a:spLocks noGrp="1"/>
          </p:cNvSpPr>
          <p:nvPr>
            <p:ph idx="1"/>
          </p:nvPr>
        </p:nvSpPr>
        <p:spPr>
          <a:xfrm>
            <a:off x="395288" y="620713"/>
            <a:ext cx="3960812" cy="5761037"/>
          </a:xfrm>
        </p:spPr>
        <p:txBody>
          <a:bodyPr/>
          <a:lstStyle/>
          <a:p>
            <a:pPr eaLnBrk="1" hangingPunct="1"/>
            <a:r>
              <a:rPr lang="ru-RU" smtClean="0"/>
              <a:t>Обучение проводилось по программе </a:t>
            </a:r>
            <a:r>
              <a:rPr lang="ru-RU" b="1" smtClean="0"/>
              <a:t>«Национальная вышивка». </a:t>
            </a:r>
            <a:r>
              <a:rPr lang="ru-RU" smtClean="0"/>
              <a:t>Школьники изготавливали простейшие сувениры из </a:t>
            </a:r>
            <a:r>
              <a:rPr lang="ru-RU" b="1" smtClean="0"/>
              <a:t>бересты, дерева, меха, </a:t>
            </a:r>
            <a:r>
              <a:rPr lang="ru-RU" smtClean="0"/>
              <a:t>учились вышивать национальным орнаментом.</a:t>
            </a:r>
            <a:endParaRPr lang="ru-RU" b="1" smtClean="0"/>
          </a:p>
        </p:txBody>
      </p:sp>
      <p:pic>
        <p:nvPicPr>
          <p:cNvPr id="19459" name="Picture 3" descr="C:\Users\эльдорадо\Desktop\ФОТО КОРЕННЫЕ НАРОДЫ\115_P12400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716338"/>
            <a:ext cx="44577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эльдорадо\Desktop\ФОТО КОРЕННЫЕ НАРОДЫ\86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04813"/>
            <a:ext cx="3429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23850" y="692150"/>
            <a:ext cx="3671888" cy="4897438"/>
          </a:xfrm>
        </p:spPr>
        <p:txBody>
          <a:bodyPr/>
          <a:lstStyle/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С использованием </a:t>
            </a:r>
            <a:r>
              <a:rPr lang="ru-RU" b="1" smtClean="0"/>
              <a:t>бисера, кожи, меха </a:t>
            </a:r>
            <a:r>
              <a:rPr lang="ru-RU" smtClean="0"/>
              <a:t>они шили </a:t>
            </a:r>
            <a:r>
              <a:rPr lang="ru-RU" b="1" smtClean="0"/>
              <a:t>халаты, тапочки, рукавицы, коврики, </a:t>
            </a:r>
            <a:r>
              <a:rPr lang="ru-RU" smtClean="0"/>
              <a:t>выполняли </a:t>
            </a:r>
            <a:r>
              <a:rPr lang="ru-RU" b="1" smtClean="0"/>
              <a:t>чеканку по металлу</a:t>
            </a:r>
            <a:r>
              <a:rPr lang="ru-RU" smtClean="0"/>
              <a:t> и т.д.</a:t>
            </a:r>
          </a:p>
        </p:txBody>
      </p:sp>
      <p:pic>
        <p:nvPicPr>
          <p:cNvPr id="20483" name="Picture 3" descr="C:\Users\эльдорадо\Desktop\ФОТО КОРЕННЫЕ НАРОДЫ\6d732e2b2aea48b9178d0c80d1b7560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050"/>
            <a:ext cx="41036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эльдорадо\Desktop\ФОТО КОРЕННЫЕ НАРОДЫ\43692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363"/>
            <a:ext cx="41767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эльдорадо\Desktop\ФОТО КОРЕННЫЕ НАРОДЫ\Am_uzory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36613"/>
            <a:ext cx="77755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эльдорадо\Desktop\ФОТО КОРЕННЫЕ НАРОДЫ\Panno-obere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3816350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эльдорадо\Desktop\ФОТО КОРЕННЫЕ НАРОДЫ\skr_210620101738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052513"/>
            <a:ext cx="41132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0-tub-ru.yandex.net/i?id=449459492-5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268413"/>
            <a:ext cx="4248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im0-tub-ru.yandex.net/i?id=969232328-0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981075"/>
            <a:ext cx="33115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http://im0-tub-ru.yandex.net/i?id=969531487-0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4149725"/>
            <a:ext cx="33829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6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chemeClr val="tx1"/>
                </a:solidFill>
              </a:rPr>
              <a:t>Прикладное искусство коренных народов Дальнего Востока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916113"/>
            <a:ext cx="4114800" cy="4657725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 подъеме культурного уровня свидетельствовало </a:t>
            </a:r>
            <a:r>
              <a:rPr lang="ru-RU" b="1" dirty="0" smtClean="0"/>
              <a:t>развитие прикладного искусства малочисленных народов.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В ряде случаев повышение уровня культуры привело к осовремениванию традиционного  национального искусства.</a:t>
            </a:r>
          </a:p>
        </p:txBody>
      </p:sp>
      <p:pic>
        <p:nvPicPr>
          <p:cNvPr id="6148" name="Picture 4" descr="C:\Users\эльдорадо\Desktop\ФОТО КОРЕННЫЕ НАРОДЫ\khakas_ladi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989138"/>
            <a:ext cx="41862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68313" y="981075"/>
            <a:ext cx="4330700" cy="4897438"/>
          </a:xfrm>
        </p:spPr>
        <p:txBody>
          <a:bodyPr/>
          <a:lstStyle/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За счет местной промышленности в национальных селах организовывались </a:t>
            </a:r>
            <a:r>
              <a:rPr lang="ru-RU" b="1" smtClean="0"/>
              <a:t>мастерские участки  и стационарные мастерские </a:t>
            </a:r>
            <a:r>
              <a:rPr lang="ru-RU" smtClean="0"/>
              <a:t>по производству народных художественных промыслов и сувениров.</a:t>
            </a:r>
          </a:p>
        </p:txBody>
      </p:sp>
      <p:pic>
        <p:nvPicPr>
          <p:cNvPr id="24579" name="Picture 7" descr="http://im0-tub-ru.yandex.net/i?id=8043475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125538"/>
            <a:ext cx="35988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908050"/>
            <a:ext cx="4032250" cy="5329238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Учебно – производственный комбинат Железнодородного района г. Хабаровска совместно с базовым предприятием «Производственное экспериментальное объединение народных, художественных промыслов и сувениров» в 1973 г. организовали </a:t>
            </a:r>
            <a:r>
              <a:rPr lang="ru-RU" b="1" dirty="0" smtClean="0"/>
              <a:t>трудовое обучение школьников по профилю «Художественные промыслы», </a:t>
            </a:r>
            <a:r>
              <a:rPr lang="ru-RU" dirty="0" smtClean="0"/>
              <a:t>где обучалось более 50 старшеклассников.</a:t>
            </a:r>
          </a:p>
        </p:txBody>
      </p:sp>
      <p:pic>
        <p:nvPicPr>
          <p:cNvPr id="25603" name="Picture 3" descr="C:\Users\эльдорадо\Desktop\ФОТО КОРЕННЫЕ НАРОДЫ\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975"/>
            <a:ext cx="42481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3825875" cy="5114925"/>
          </a:xfrm>
        </p:spPr>
        <p:txBody>
          <a:bodyPr/>
          <a:lstStyle/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Учащиеся были определены в 2 учебно – производственные бригады.</a:t>
            </a:r>
          </a:p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Однако бригада занималась изготовлением </a:t>
            </a:r>
            <a:r>
              <a:rPr lang="ru-RU" b="1" smtClean="0"/>
              <a:t>меховых изделий, </a:t>
            </a:r>
            <a:r>
              <a:rPr lang="ru-RU" smtClean="0"/>
              <a:t>другая – </a:t>
            </a:r>
            <a:r>
              <a:rPr lang="ru-RU" b="1" smtClean="0"/>
              <a:t>керамических изделий.</a:t>
            </a:r>
          </a:p>
        </p:txBody>
      </p:sp>
      <p:pic>
        <p:nvPicPr>
          <p:cNvPr id="26627" name="Picture 7" descr="C:\Users\эльдорадо\Desktop\ФОТО КОРЕННЫЕ НАРОДЫ\tnimage0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860800"/>
            <a:ext cx="41751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9" descr="http://im0-tub-ru.yandex.net/i?id=448354769-3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052513"/>
            <a:ext cx="4175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250825" y="765175"/>
            <a:ext cx="4465638" cy="5472113"/>
          </a:xfrm>
        </p:spPr>
        <p:txBody>
          <a:bodyPr/>
          <a:lstStyle/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В краеведческих уголках национальных школ </a:t>
            </a:r>
            <a:r>
              <a:rPr lang="ru-RU" b="1" smtClean="0"/>
              <a:t>выставлялись экспонаты</a:t>
            </a:r>
            <a:r>
              <a:rPr lang="ru-RU" smtClean="0"/>
              <a:t>, выполненные учащимися в традициях народного искусства. Так, Булавинская школа Ульчского района неоднократно бывала участницей ВДНХ СССР.</a:t>
            </a:r>
          </a:p>
        </p:txBody>
      </p:sp>
      <p:pic>
        <p:nvPicPr>
          <p:cNvPr id="27651" name="Picture 4" descr="C:\Users\эльдорадо\Desktop\ФОТО КОРЕННЫЕ НАРОДЫ\fest0706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908050"/>
            <a:ext cx="4103687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908050"/>
            <a:ext cx="4114800" cy="5400675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Местные органы власти проводили районные слеты передовиков </a:t>
            </a:r>
            <a:r>
              <a:rPr lang="ru-RU" b="1" dirty="0" smtClean="0"/>
              <a:t>охотничьего промысла </a:t>
            </a:r>
            <a:r>
              <a:rPr lang="ru-RU" dirty="0" smtClean="0"/>
              <a:t>и национальные спортивные праздники.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Основными видами спорта на подобных мероприятиях были </a:t>
            </a:r>
            <a:r>
              <a:rPr lang="ru-RU" u="sng" dirty="0" smtClean="0"/>
              <a:t>гонки на оленьих нартах и </a:t>
            </a:r>
            <a:r>
              <a:rPr lang="ru-RU" u="sng" dirty="0" err="1" smtClean="0"/>
              <a:t>камусных</a:t>
            </a:r>
            <a:r>
              <a:rPr lang="ru-RU" u="sng" dirty="0" smtClean="0"/>
              <a:t> лыжах, стрельба из малокалиберной винтовки.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pic>
        <p:nvPicPr>
          <p:cNvPr id="28675" name="Picture 4" descr="http://cs5420.userapi.com/u139249688/-5/x_3693bb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052513"/>
            <a:ext cx="4305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4402138" cy="5543550"/>
          </a:xfrm>
        </p:spPr>
        <p:txBody>
          <a:bodyPr>
            <a:normAutofit fontScale="92500"/>
          </a:bodyPr>
          <a:lstStyle/>
          <a:p>
            <a:pPr marL="732473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На Чукотке со времени организации </a:t>
            </a:r>
            <a:r>
              <a:rPr lang="ru-RU" b="1" dirty="0" smtClean="0"/>
              <a:t>окружного Дома народного творчества </a:t>
            </a:r>
            <a:r>
              <a:rPr lang="ru-RU" dirty="0" smtClean="0"/>
              <a:t>(1957 г.) в самодеятельном национальном искусстве наблюдались дальнейший расцвет и совершенствование благодаря методическому руководству и помощи профессионалов в подготовке репертуара, в разработке новых тем и форм.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</p:txBody>
      </p:sp>
      <p:pic>
        <p:nvPicPr>
          <p:cNvPr id="29699" name="Picture 4" descr="http://treto.ru/attach/v0/FCFB0493730230E2442579A80038F9DD/$File/orion-treto-0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692150"/>
            <a:ext cx="40322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http://treto.ru/attach/v0/FCFB0493730230E2442579A80038F9DD/$File/orion-treto-0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4900"/>
            <a:ext cx="41036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395288" y="908050"/>
            <a:ext cx="4043362" cy="5449888"/>
          </a:xfrm>
        </p:spPr>
        <p:txBody>
          <a:bodyPr/>
          <a:lstStyle/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Только в 1974 г. в 29 сельских клубах и домах культуры были созданы различные </a:t>
            </a:r>
            <a:r>
              <a:rPr lang="ru-RU" b="1" smtClean="0"/>
              <a:t>кружки,</a:t>
            </a:r>
            <a:r>
              <a:rPr lang="ru-RU" smtClean="0"/>
              <a:t> в 22 из них работали </a:t>
            </a:r>
            <a:r>
              <a:rPr lang="ru-RU" b="1" smtClean="0"/>
              <a:t>национальные ансамбли.</a:t>
            </a:r>
            <a:endParaRPr lang="ru-RU" b="1" u="sng" smtClean="0"/>
          </a:p>
        </p:txBody>
      </p:sp>
      <p:pic>
        <p:nvPicPr>
          <p:cNvPr id="30723" name="Picture 4" descr="http://im0-tub-ru.yandex.net/i?id=16497461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905250"/>
            <a:ext cx="44640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http://r-prostory.ru/show/img/hucotka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836613"/>
            <a:ext cx="43926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836613"/>
            <a:ext cx="4321175" cy="5018087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Но, несмотря на развитие самодеятельного прикладного национального искусства у аборигенов почти не сохранились традиционные обычаи.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Молодое поколение слабо знало родной язык, не помнило обычаев и обрядов.</a:t>
            </a:r>
          </a:p>
        </p:txBody>
      </p:sp>
      <p:pic>
        <p:nvPicPr>
          <p:cNvPr id="31747" name="Picture 3" descr="C:\Users\эльдорадо\Desktop\фото коренные\post-3-129639318349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050"/>
            <a:ext cx="42322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395288" y="692150"/>
            <a:ext cx="4752975" cy="5616575"/>
          </a:xfrm>
        </p:spPr>
        <p:txBody>
          <a:bodyPr/>
          <a:lstStyle/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Представители коренного населения более пожилого возраста занимались </a:t>
            </a:r>
            <a:r>
              <a:rPr lang="ru-RU" b="1" smtClean="0"/>
              <a:t>кустарным ремеслом: </a:t>
            </a:r>
            <a:r>
              <a:rPr lang="ru-RU" u="sng" smtClean="0"/>
              <a:t>изготавливали поделки домашнего обихода, из коры деревьев делали корзинки для грибов, шкатулки, рукоятки для охотничьих ножей.</a:t>
            </a:r>
            <a:endParaRPr lang="ru-RU" b="1" u="sng" smtClean="0"/>
          </a:p>
        </p:txBody>
      </p:sp>
      <p:pic>
        <p:nvPicPr>
          <p:cNvPr id="32771" name="Picture 4" descr="http://www.olonya.ru/kudelnikova/beresta_b/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692150"/>
            <a:ext cx="37734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http://im0-tub-ru.yandex.net/i?id=407194189-5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141663"/>
            <a:ext cx="3743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http://im0-tub-ru.yandex.net/i?id=445515666-32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5084763"/>
            <a:ext cx="3578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5651500" y="2708275"/>
            <a:ext cx="295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Корзинка для грибов</a:t>
            </a: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5651500" y="4581525"/>
            <a:ext cx="2954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Шкатулка из бисера</a:t>
            </a: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5580063" y="6165850"/>
            <a:ext cx="295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Рукоятка ножа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395288" y="765175"/>
            <a:ext cx="4105275" cy="5111750"/>
          </a:xfrm>
        </p:spPr>
        <p:txBody>
          <a:bodyPr/>
          <a:lstStyle/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Из кожи диких животных и пушных зверей шили </a:t>
            </a:r>
            <a:r>
              <a:rPr lang="ru-RU" b="1" smtClean="0"/>
              <a:t>халаты, тапочки, </a:t>
            </a:r>
            <a:r>
              <a:rPr lang="ru-RU" smtClean="0"/>
              <a:t>на которых иногда сохранялся традиционный рисунок, содержание которого говорило о существовавших ранее </a:t>
            </a:r>
            <a:r>
              <a:rPr lang="ru-RU" u="sng" smtClean="0"/>
              <a:t>мастерских по росписи халатов</a:t>
            </a:r>
            <a:r>
              <a:rPr lang="ru-RU" smtClean="0"/>
              <a:t> и других украшений одежды.</a:t>
            </a:r>
          </a:p>
        </p:txBody>
      </p:sp>
      <p:pic>
        <p:nvPicPr>
          <p:cNvPr id="33795" name="Picture 4" descr="http://im0-tub-ru.yandex.net/i?id=111387190-1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284538"/>
            <a:ext cx="35274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http://im0-tub-ru.yandex.net/i?id=448878262-1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49275"/>
            <a:ext cx="3455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1" descr="http://im0-tub-ru.yandex.net/i?id=450594909-3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5013325"/>
            <a:ext cx="34559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7"/>
          <p:cNvSpPr>
            <a:spLocks noGrp="1"/>
          </p:cNvSpPr>
          <p:nvPr>
            <p:ph idx="1"/>
          </p:nvPr>
        </p:nvSpPr>
        <p:spPr>
          <a:xfrm>
            <a:off x="468313" y="1412875"/>
            <a:ext cx="4114800" cy="4657725"/>
          </a:xfrm>
        </p:spPr>
        <p:txBody>
          <a:bodyPr/>
          <a:lstStyle/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b="1" smtClean="0"/>
              <a:t>Декоративно – прикладное искусство </a:t>
            </a:r>
            <a:r>
              <a:rPr lang="ru-RU" smtClean="0"/>
              <a:t>зачастую представляло собой сочетание новых форм и приемов обработки с народными традициями.</a:t>
            </a:r>
            <a:endParaRPr lang="ru-RU" b="1" u="sng" smtClean="0"/>
          </a:p>
        </p:txBody>
      </p:sp>
      <p:pic>
        <p:nvPicPr>
          <p:cNvPr id="7171" name="Picture 3" descr="C:\Users\эльдорадо\Desktop\ФОТО КОРЕННЫЕ НАРОДЫ\1116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413"/>
            <a:ext cx="4032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3744912" cy="460851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Религиозные воззрения также не сохранились. Хотя были исключения, когда новый год отмечали не по календарю, а по лунным дням</a:t>
            </a:r>
            <a:r>
              <a:rPr lang="ru-RU" b="1" dirty="0" smtClean="0"/>
              <a:t>, 5 мая праздновался как национальный праздник поклонения солнцу (у удэгейцев).</a:t>
            </a:r>
          </a:p>
        </p:txBody>
      </p:sp>
      <p:pic>
        <p:nvPicPr>
          <p:cNvPr id="34819" name="Picture 4" descr="http://im0-tub-ru.yandex.net/i?id=449291670-6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412875"/>
            <a:ext cx="41767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8313" y="836613"/>
            <a:ext cx="4103687" cy="5329237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В 1980 г. были созданы </a:t>
            </a:r>
            <a:r>
              <a:rPr lang="ru-RU" b="1" dirty="0" smtClean="0"/>
              <a:t>комиссии по работе с народами Севера </a:t>
            </a:r>
            <a:r>
              <a:rPr lang="ru-RU" dirty="0" smtClean="0"/>
              <a:t>во многих национальных районах Дальнего Востока.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В их состав вошли представители местных органов власти, промышленных, медицинских и культурных учреждений.</a:t>
            </a:r>
          </a:p>
        </p:txBody>
      </p:sp>
      <p:pic>
        <p:nvPicPr>
          <p:cNvPr id="35843" name="Picture 3" descr="C:\Users\эльдорадо\Desktop\фото коренные\костюмы-коренных-народов-Дальнего-востока-DSC0676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052513"/>
            <a:ext cx="41767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8313" y="981075"/>
            <a:ext cx="3959225" cy="5256213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Деятельность комиссий заключалась </a:t>
            </a:r>
            <a:r>
              <a:rPr lang="ru-RU" u="sng" dirty="0" smtClean="0"/>
              <a:t>в разработке проектов и их реализации по вводу в эксплуатацию школ, детских учреждений, строительство домов, культурно – бытовых объектов, телевизионных станций, улучшение телефонной связи в национальных селах Дальнего Востока.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</p:txBody>
      </p:sp>
      <p:pic>
        <p:nvPicPr>
          <p:cNvPr id="36867" name="Picture 3" descr="C:\Users\эльдорадо\Desktop\фото коренные\lqbttxiiznmncirh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196975"/>
            <a:ext cx="4319587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6302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539750" y="1196975"/>
            <a:ext cx="8353425" cy="537527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r>
              <a:rPr lang="ru-RU" sz="2300" smtClean="0"/>
              <a:t>Меры по организации просветительных учреждений и их развитию привели к улучшению культурной и бытовой сферы аборигенов, но удаленность национальных районов от центров, отсутствие надежных транспортных средств и прочего технического оснащения, текучесть кадров не позволяли в полной мере их реализовать.</a:t>
            </a:r>
          </a:p>
          <a:p>
            <a:pPr eaLnBrk="1" hangingPunct="1"/>
            <a:r>
              <a:rPr lang="ru-RU" sz="2300" smtClean="0"/>
              <a:t>Развивалось и национальное прикладное искусство, однако, не затрагивая основной массы народов Севера, среди которых национальные особенности стали забываться, считаться пережитками, а религиозные воззрения – предрассудками, вследствие чего специфические черты, присущие каждому этносу, практически утрачивались.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7"/>
          <p:cNvSpPr>
            <a:spLocks noGrp="1"/>
          </p:cNvSpPr>
          <p:nvPr>
            <p:ph idx="1"/>
          </p:nvPr>
        </p:nvSpPr>
        <p:spPr>
          <a:xfrm>
            <a:off x="323850" y="1412875"/>
            <a:ext cx="3276600" cy="4657725"/>
          </a:xfrm>
        </p:spPr>
        <p:txBody>
          <a:bodyPr/>
          <a:lstStyle/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Во многих видах искусства ярко проявлялись специфика местных условий и занятий, связь с фольклором, национальный колорит. </a:t>
            </a:r>
          </a:p>
        </p:txBody>
      </p:sp>
      <p:pic>
        <p:nvPicPr>
          <p:cNvPr id="8195" name="Picture 3" descr="C:\Users\эльдорадо\Desktop\ФОТО КОРЕННЫЕ НАРОДЫ\15054_105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341438"/>
            <a:ext cx="482441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981075"/>
            <a:ext cx="4176712" cy="5089525"/>
          </a:xfrm>
        </p:spPr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В постановлении 1974 г. ЦК КПСС «О народных художественных промыслах отмечалось, что народное декоративно – прикладное искусство, являвшееся неотъемлемой частью советской культуры, активно влияло на формирование художественных вкусов, обогащало профессиональное искусство и выразительные средства промышленной эстетики.</a:t>
            </a:r>
          </a:p>
        </p:txBody>
      </p:sp>
      <p:pic>
        <p:nvPicPr>
          <p:cNvPr id="9219" name="Picture 4" descr="C:\Users\эльдорадо\Desktop\ФОТО КОРЕННЫЕ НАРОДЫ\29.06.2012-3_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052513"/>
            <a:ext cx="38893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323850" y="500063"/>
            <a:ext cx="4605338" cy="61436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200" dirty="0" smtClean="0"/>
              <a:t>Предлагалось усилить воспитательную работу в коллективах предприятий, улучшить условия труда и быта творческих работников, повысить уровень их подготовки.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200" dirty="0" smtClean="0"/>
              <a:t>Начиная с 1976 г. устанавливать задания по выпуску продукции художественных промыслов в народнохозяйственном плане и поручить разработку искусствоведческими институтами и специальными кафедрами актуальных проблем развития традиционных видов народного декоративно – прикладного искусства.</a:t>
            </a:r>
          </a:p>
        </p:txBody>
      </p:sp>
      <p:pic>
        <p:nvPicPr>
          <p:cNvPr id="10243" name="Picture 3" descr="C:\Users\эльдорадо\Desktop\ФОТО КОРЕННЫЕ НАРОДЫ\886c3ea52e7216fec446e97430d188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268413"/>
            <a:ext cx="39608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95288" y="1125538"/>
            <a:ext cx="3889375" cy="5040312"/>
          </a:xfrm>
        </p:spPr>
        <p:txBody>
          <a:bodyPr/>
          <a:lstStyle/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Во многих школах были созданы</a:t>
            </a:r>
            <a:r>
              <a:rPr lang="ru-RU" b="1" smtClean="0"/>
              <a:t> кружки </a:t>
            </a:r>
            <a:r>
              <a:rPr lang="ru-RU" b="1" u="sng" smtClean="0"/>
              <a:t>художественной вышивки, резьбы по дереву и изготовлению изделий из кости.</a:t>
            </a:r>
          </a:p>
        </p:txBody>
      </p:sp>
      <p:pic>
        <p:nvPicPr>
          <p:cNvPr id="11267" name="Picture 4" descr="C:\Users\эльдорадо\Desktop\ФОТО КОРЕННЫЕ НАРОДЫ\резьба по ко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125538"/>
            <a:ext cx="42608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C:\Users\эльдорадо\Desktop\ФОТО КОРЕННЫЕ НАРОДЫ\i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292600"/>
            <a:ext cx="42481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292725" y="6092825"/>
            <a:ext cx="252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Резьба по дереву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5292725" y="3644900"/>
            <a:ext cx="252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Резьба по кости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4032250" cy="5089525"/>
          </a:xfrm>
        </p:spPr>
        <p:txBody>
          <a:bodyPr/>
          <a:lstStyle/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В селах проводились </a:t>
            </a:r>
            <a:r>
              <a:rPr lang="ru-RU" b="1" smtClean="0"/>
              <a:t>выставки </a:t>
            </a:r>
            <a:r>
              <a:rPr lang="ru-RU" smtClean="0"/>
              <a:t>изделий прикладного искусства.</a:t>
            </a:r>
          </a:p>
          <a:p>
            <a:pPr marL="365125" indent="-255588" eaLnBrk="1" hangingPunct="1">
              <a:buFont typeface="Georgia" pitchFamily="18" charset="0"/>
              <a:buChar char="•"/>
            </a:pPr>
            <a:r>
              <a:rPr lang="ru-RU" smtClean="0"/>
              <a:t>Развитию национального изобразительного искусства способствовали районные и краевые выставки рисунков </a:t>
            </a:r>
            <a:r>
              <a:rPr lang="ru-RU" b="1" smtClean="0"/>
              <a:t>«Дети Амура».</a:t>
            </a:r>
          </a:p>
        </p:txBody>
      </p:sp>
      <p:pic>
        <p:nvPicPr>
          <p:cNvPr id="12291" name="Picture 3" descr="C:\Users\эльдорадо\Desktop\ФОТО КОРЕННЫЕ НАРОДЫ\1331717975_img0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341438"/>
            <a:ext cx="46736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4032250" cy="5089525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При сельских клубах проводились выставки рукоделия, на которых экспонировали предметы одежды и домашней утвари.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Так, в Приморском крае </a:t>
            </a:r>
            <a:r>
              <a:rPr lang="ru-RU" dirty="0" err="1" smtClean="0"/>
              <a:t>удэгейское</a:t>
            </a:r>
            <a:r>
              <a:rPr lang="ru-RU" dirty="0" smtClean="0"/>
              <a:t> население, как женщины, так и мужчины, участвовало в выставках национального рукоделия.</a:t>
            </a:r>
          </a:p>
        </p:txBody>
      </p:sp>
      <p:pic>
        <p:nvPicPr>
          <p:cNvPr id="13315" name="Picture 4" descr="C:\Users\эльдорадо\Desktop\ФОТО КОРЕННЫЕ НАРОДЫ\15054_105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268413"/>
            <a:ext cx="4386262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803</TotalTime>
  <Words>1005</Words>
  <Application>Microsoft Office PowerPoint</Application>
  <PresentationFormat>Экран (4:3)</PresentationFormat>
  <Paragraphs>64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Constantia</vt:lpstr>
      <vt:lpstr>Wingdings 2</vt:lpstr>
      <vt:lpstr>Arial Black</vt:lpstr>
      <vt:lpstr>Georgia</vt:lpstr>
      <vt:lpstr>Times New Roman</vt:lpstr>
      <vt:lpstr>Поток</vt:lpstr>
      <vt:lpstr>Развитие прикладного искусства коренных малочисленных народов Дальнего Востока во второй половине 40-х – первой половине 80-х гг. XX века</vt:lpstr>
      <vt:lpstr>Прикладное искусство коренных народов Дальнего Востока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системы здравоохранения и просвещения в национальных районах Дальнего Востока</dc:title>
  <dc:creator>эльдорадо</dc:creator>
  <cp:lastModifiedBy>Ahmetova.AV</cp:lastModifiedBy>
  <cp:revision>75</cp:revision>
  <dcterms:created xsi:type="dcterms:W3CDTF">2012-10-22T14:38:29Z</dcterms:created>
  <dcterms:modified xsi:type="dcterms:W3CDTF">2015-09-28T01:16:04Z</dcterms:modified>
</cp:coreProperties>
</file>