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7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445" autoAdjust="0"/>
    <p:restoredTop sz="94660"/>
  </p:normalViewPr>
  <p:slideViewPr>
    <p:cSldViewPr>
      <p:cViewPr varScale="1">
        <p:scale>
          <a:sx n="53" d="100"/>
          <a:sy n="53" d="100"/>
        </p:scale>
        <p:origin x="-44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т.р.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1961г.</c:v>
                </c:pt>
                <c:pt idx="1">
                  <c:v>1976г.</c:v>
                </c:pt>
                <c:pt idx="2">
                  <c:v>1970г.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670</c:v>
                </c:pt>
                <c:pt idx="1">
                  <c:v>744.3</c:v>
                </c:pt>
                <c:pt idx="2">
                  <c:v>760</c:v>
                </c:pt>
              </c:numCache>
            </c:numRef>
          </c:val>
        </c:ser>
        <c:axId val="84611840"/>
        <c:axId val="84614528"/>
      </c:barChart>
      <c:catAx>
        <c:axId val="84611840"/>
        <c:scaling>
          <c:orientation val="minMax"/>
        </c:scaling>
        <c:axPos val="b"/>
        <c:tickLblPos val="nextTo"/>
        <c:crossAx val="84614528"/>
        <c:crosses val="autoZero"/>
        <c:auto val="1"/>
        <c:lblAlgn val="ctr"/>
        <c:lblOffset val="100"/>
      </c:catAx>
      <c:valAx>
        <c:axId val="84614528"/>
        <c:scaling>
          <c:orientation val="minMax"/>
        </c:scaling>
        <c:axPos val="l"/>
        <c:majorGridlines/>
        <c:numFmt formatCode="General" sourceLinked="1"/>
        <c:tickLblPos val="nextTo"/>
        <c:crossAx val="84611840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7"/>
  <c:chart>
    <c:autoTitleDeleted val="1"/>
    <c:plotArea>
      <c:layout>
        <c:manualLayout>
          <c:layoutTarget val="inner"/>
          <c:xMode val="edge"/>
          <c:yMode val="edge"/>
          <c:x val="0.20173067526025068"/>
          <c:y val="6.5415884643184694E-2"/>
          <c:w val="0.75374161104960236"/>
          <c:h val="0.70434931596988226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1957-1964 гг.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строительство учреждений</c:v>
                </c:pt>
                <c:pt idx="1">
                  <c:v>капитальный ремонт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2570</c:v>
                </c:pt>
                <c:pt idx="1">
                  <c:v>1257</c:v>
                </c:pt>
              </c:numCache>
            </c:numRef>
          </c:val>
        </c:ser>
        <c:axId val="84670720"/>
        <c:axId val="89657344"/>
      </c:barChart>
      <c:catAx>
        <c:axId val="84670720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89657344"/>
        <c:crosses val="autoZero"/>
        <c:auto val="1"/>
        <c:lblAlgn val="ctr"/>
        <c:lblOffset val="100"/>
      </c:catAx>
      <c:valAx>
        <c:axId val="89657344"/>
        <c:scaling>
          <c:orientation val="minMax"/>
        </c:scaling>
        <c:axPos val="l"/>
        <c:majorGridlines/>
        <c:numFmt formatCode="General" sourceLinked="1"/>
        <c:tickLblPos val="nextTo"/>
        <c:crossAx val="84670720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1800" baseline="0"/>
            </a:pPr>
            <a:endParaRPr lang="ru-RU"/>
          </a:p>
        </c:txPr>
      </c:legendEntry>
      <c:layout>
        <c:manualLayout>
          <c:xMode val="edge"/>
          <c:yMode val="edge"/>
          <c:x val="0.39917991868663488"/>
          <c:y val="0.92935748369579962"/>
          <c:w val="0.38702574982526317"/>
          <c:h val="7.064251630420075E-2"/>
        </c:manualLayout>
      </c:layout>
      <c:txPr>
        <a:bodyPr/>
        <a:lstStyle/>
        <a:p>
          <a:pPr>
            <a:defRPr sz="1400" baseline="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на 10 тыс. населения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1957 г.</c:v>
                </c:pt>
                <c:pt idx="1">
                  <c:v>1963г.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139.6</c:v>
                </c:pt>
                <c:pt idx="1">
                  <c:v>111.1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краевой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1957 г.</c:v>
                </c:pt>
                <c:pt idx="1">
                  <c:v>1963г.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77.2</c:v>
                </c:pt>
                <c:pt idx="1">
                  <c:v>75.2</c:v>
                </c:pt>
              </c:numCache>
            </c:numRef>
          </c:val>
        </c:ser>
        <c:axId val="89802624"/>
        <c:axId val="89804160"/>
      </c:barChart>
      <c:catAx>
        <c:axId val="89802624"/>
        <c:scaling>
          <c:orientation val="minMax"/>
        </c:scaling>
        <c:axPos val="b"/>
        <c:tickLblPos val="nextTo"/>
        <c:crossAx val="89804160"/>
        <c:crosses val="autoZero"/>
        <c:auto val="1"/>
        <c:lblAlgn val="ctr"/>
        <c:lblOffset val="100"/>
      </c:catAx>
      <c:valAx>
        <c:axId val="89804160"/>
        <c:scaling>
          <c:orientation val="minMax"/>
        </c:scaling>
        <c:axPos val="l"/>
        <c:majorGridlines/>
        <c:numFmt formatCode="General" sourceLinked="1"/>
        <c:tickLblPos val="nextTo"/>
        <c:crossAx val="89802624"/>
        <c:crosses val="autoZero"/>
        <c:crossBetween val="between"/>
      </c:valAx>
    </c:plotArea>
    <c:legend>
      <c:legendPos val="b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на 10 тыс. населения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1957г.</c:v>
                </c:pt>
                <c:pt idx="1">
                  <c:v>1963г.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139.6</c:v>
                </c:pt>
                <c:pt idx="1">
                  <c:v>111.1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краевой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1957г.</c:v>
                </c:pt>
                <c:pt idx="1">
                  <c:v>1963г.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77.2</c:v>
                </c:pt>
                <c:pt idx="1">
                  <c:v>75.2</c:v>
                </c:pt>
              </c:numCache>
            </c:numRef>
          </c:val>
        </c:ser>
        <c:axId val="89828736"/>
        <c:axId val="89846912"/>
      </c:barChart>
      <c:catAx>
        <c:axId val="89828736"/>
        <c:scaling>
          <c:orientation val="minMax"/>
        </c:scaling>
        <c:axPos val="b"/>
        <c:tickLblPos val="nextTo"/>
        <c:crossAx val="89846912"/>
        <c:crosses val="autoZero"/>
        <c:auto val="1"/>
        <c:lblAlgn val="ctr"/>
        <c:lblOffset val="100"/>
      </c:catAx>
      <c:valAx>
        <c:axId val="89846912"/>
        <c:scaling>
          <c:orientation val="minMax"/>
        </c:scaling>
        <c:axPos val="l"/>
        <c:majorGridlines/>
        <c:numFmt formatCode="General" sourceLinked="1"/>
        <c:tickLblPos val="nextTo"/>
        <c:crossAx val="89828736"/>
        <c:crosses val="autoZero"/>
        <c:crossBetween val="between"/>
      </c:valAx>
    </c:plotArea>
    <c:legend>
      <c:legendPos val="b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7"/>
  <c:chart>
    <c:title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на 10000 населения</c:v>
                </c:pt>
              </c:strCache>
            </c:strRef>
          </c:tx>
          <c:cat>
            <c:strRef>
              <c:f>Лист1!$A$2:$A$5</c:f>
              <c:strCache>
                <c:ptCount val="3"/>
                <c:pt idx="0">
                  <c:v>1964г.</c:v>
                </c:pt>
                <c:pt idx="1">
                  <c:v>1966г.</c:v>
                </c:pt>
                <c:pt idx="2">
                  <c:v>1968г.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3"/>
                <c:pt idx="0">
                  <c:v>17.100000000000001</c:v>
                </c:pt>
                <c:pt idx="1">
                  <c:v>12.8</c:v>
                </c:pt>
                <c:pt idx="2">
                  <c:v>11.8</c:v>
                </c:pt>
              </c:numCache>
            </c:numRef>
          </c:val>
        </c:ser>
        <c:ser>
          <c:idx val="1"/>
          <c:order val="1"/>
          <c:cat>
            <c:strRef>
              <c:f>Лист1!$A$2:$A$5</c:f>
              <c:strCache>
                <c:ptCount val="3"/>
                <c:pt idx="0">
                  <c:v>1964г.</c:v>
                </c:pt>
                <c:pt idx="1">
                  <c:v>1966г.</c:v>
                </c:pt>
                <c:pt idx="2">
                  <c:v>1968г.</c:v>
                </c:pt>
              </c:strCache>
            </c:strRef>
          </c:cat>
          <c:val>
            <c:numRef>
              <c:f>Лист1!$C$2:$C$5</c:f>
            </c:numRef>
          </c:val>
        </c:ser>
        <c:ser>
          <c:idx val="2"/>
          <c:order val="2"/>
          <c:cat>
            <c:strRef>
              <c:f>Лист1!$A$2:$A$5</c:f>
              <c:strCache>
                <c:ptCount val="3"/>
                <c:pt idx="0">
                  <c:v>1964г.</c:v>
                </c:pt>
                <c:pt idx="1">
                  <c:v>1966г.</c:v>
                </c:pt>
                <c:pt idx="2">
                  <c:v>1968г.</c:v>
                </c:pt>
              </c:strCache>
            </c:strRef>
          </c:cat>
          <c:val>
            <c:numRef>
              <c:f>Лист1!$D$2:$D$5</c:f>
            </c:numRef>
          </c:val>
        </c:ser>
        <c:axId val="94059136"/>
        <c:axId val="94069120"/>
      </c:barChart>
      <c:catAx>
        <c:axId val="94059136"/>
        <c:scaling>
          <c:orientation val="minMax"/>
        </c:scaling>
        <c:axPos val="b"/>
        <c:tickLblPos val="nextTo"/>
        <c:crossAx val="94069120"/>
        <c:crosses val="autoZero"/>
        <c:auto val="1"/>
        <c:lblAlgn val="ctr"/>
        <c:lblOffset val="100"/>
      </c:catAx>
      <c:valAx>
        <c:axId val="94069120"/>
        <c:scaling>
          <c:orientation val="minMax"/>
        </c:scaling>
        <c:axPos val="l"/>
        <c:majorGridlines/>
        <c:numFmt formatCode="General" sourceLinked="1"/>
        <c:tickLblPos val="nextTo"/>
        <c:crossAx val="94059136"/>
        <c:crosses val="autoZero"/>
        <c:crossBetween val="between"/>
      </c:valAx>
    </c:plotArea>
    <c:legend>
      <c:legendPos val="b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на 10000 населения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1968г.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79.3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коренное население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1968г.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248.1</c:v>
                </c:pt>
              </c:numCache>
            </c:numRef>
          </c:val>
        </c:ser>
        <c:axId val="94110464"/>
        <c:axId val="94112000"/>
      </c:barChart>
      <c:catAx>
        <c:axId val="94110464"/>
        <c:scaling>
          <c:orientation val="minMax"/>
        </c:scaling>
        <c:axPos val="b"/>
        <c:tickLblPos val="nextTo"/>
        <c:crossAx val="94112000"/>
        <c:crosses val="autoZero"/>
        <c:auto val="1"/>
        <c:lblAlgn val="ctr"/>
        <c:lblOffset val="100"/>
      </c:catAx>
      <c:valAx>
        <c:axId val="94112000"/>
        <c:scaling>
          <c:orientation val="minMax"/>
        </c:scaling>
        <c:axPos val="l"/>
        <c:majorGridlines/>
        <c:numFmt formatCode="General" sourceLinked="1"/>
        <c:tickLblPos val="nextTo"/>
        <c:crossAx val="94110464"/>
        <c:crosses val="autoZero"/>
        <c:crossBetween val="between"/>
      </c:valAx>
    </c:plotArea>
    <c:legend>
      <c:legendPos val="b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view3D>
      <c:perspective val="30"/>
    </c:view3D>
    <c:plotArea>
      <c:layout>
        <c:manualLayout>
          <c:layoutTarget val="inner"/>
          <c:xMode val="edge"/>
          <c:yMode val="edge"/>
          <c:x val="6.3195659570331492E-2"/>
          <c:y val="3.9249326607398251E-2"/>
          <c:w val="0.91211298240497718"/>
          <c:h val="0.72102843085548973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на 1000 родившихся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1960г.</c:v>
                </c:pt>
                <c:pt idx="1">
                  <c:v>1963г.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58</c:v>
                </c:pt>
                <c:pt idx="1">
                  <c:v>43.3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по всему краю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1960г.</c:v>
                </c:pt>
                <c:pt idx="1">
                  <c:v>1963г.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37</c:v>
                </c:pt>
                <c:pt idx="1">
                  <c:v>30.8</c:v>
                </c:pt>
              </c:numCache>
            </c:numRef>
          </c:val>
        </c:ser>
        <c:shape val="box"/>
        <c:axId val="94640768"/>
        <c:axId val="94646656"/>
        <c:axId val="0"/>
      </c:bar3DChart>
      <c:catAx>
        <c:axId val="94640768"/>
        <c:scaling>
          <c:orientation val="minMax"/>
        </c:scaling>
        <c:axPos val="b"/>
        <c:tickLblPos val="nextTo"/>
        <c:crossAx val="94646656"/>
        <c:crosses val="autoZero"/>
        <c:auto val="1"/>
        <c:lblAlgn val="ctr"/>
        <c:lblOffset val="100"/>
      </c:catAx>
      <c:valAx>
        <c:axId val="94646656"/>
        <c:scaling>
          <c:orientation val="minMax"/>
        </c:scaling>
        <c:axPos val="l"/>
        <c:majorGridlines/>
        <c:numFmt formatCode="General" sourceLinked="1"/>
        <c:tickLblPos val="nextTo"/>
        <c:crossAx val="94640768"/>
        <c:crosses val="autoZero"/>
        <c:crossBetween val="between"/>
      </c:valAx>
    </c:plotArea>
    <c:legend>
      <c:legendPos val="b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C6B930-A2DA-44AF-9C83-09205FB026EC}" type="datetimeFigureOut">
              <a:rPr lang="ru-RU" smtClean="0"/>
              <a:pPr/>
              <a:t>14.09.2013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51878D-3CD6-4F4D-A59C-148955B71FA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51878D-3CD6-4F4D-A59C-148955B71FAE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9C05D645-6978-4E76-8007-37A836A5B386}" type="datetimeFigureOut">
              <a:rPr lang="ru-RU" smtClean="0"/>
              <a:pPr/>
              <a:t>14.09.2013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336EF15-C36B-4D73-919F-CD7C275811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5D645-6978-4E76-8007-37A836A5B386}" type="datetimeFigureOut">
              <a:rPr lang="ru-RU" smtClean="0"/>
              <a:pPr/>
              <a:t>14.09.2013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6EF15-C36B-4D73-919F-CD7C275811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9C05D645-6978-4E76-8007-37A836A5B386}" type="datetimeFigureOut">
              <a:rPr lang="ru-RU" smtClean="0"/>
              <a:pPr/>
              <a:t>14.09.2013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3336EF15-C36B-4D73-919F-CD7C275811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5D645-6978-4E76-8007-37A836A5B386}" type="datetimeFigureOut">
              <a:rPr lang="ru-RU" smtClean="0"/>
              <a:pPr/>
              <a:t>14.09.2013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336EF15-C36B-4D73-919F-CD7C275811E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5D645-6978-4E76-8007-37A836A5B386}" type="datetimeFigureOut">
              <a:rPr lang="ru-RU" smtClean="0"/>
              <a:pPr/>
              <a:t>14.09.2013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3336EF15-C36B-4D73-919F-CD7C275811E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9C05D645-6978-4E76-8007-37A836A5B386}" type="datetimeFigureOut">
              <a:rPr lang="ru-RU" smtClean="0"/>
              <a:pPr/>
              <a:t>14.09.2013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3336EF15-C36B-4D73-919F-CD7C275811E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9C05D645-6978-4E76-8007-37A836A5B386}" type="datetimeFigureOut">
              <a:rPr lang="ru-RU" smtClean="0"/>
              <a:pPr/>
              <a:t>14.09.2013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3336EF15-C36B-4D73-919F-CD7C275811E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5D645-6978-4E76-8007-37A836A5B386}" type="datetimeFigureOut">
              <a:rPr lang="ru-RU" smtClean="0"/>
              <a:pPr/>
              <a:t>14.09.2013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336EF15-C36B-4D73-919F-CD7C275811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5D645-6978-4E76-8007-37A836A5B386}" type="datetimeFigureOut">
              <a:rPr lang="ru-RU" smtClean="0"/>
              <a:pPr/>
              <a:t>14.09.2013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336EF15-C36B-4D73-919F-CD7C275811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5D645-6978-4E76-8007-37A836A5B386}" type="datetimeFigureOut">
              <a:rPr lang="ru-RU" smtClean="0"/>
              <a:pPr/>
              <a:t>14.09.2013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336EF15-C36B-4D73-919F-CD7C275811E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9C05D645-6978-4E76-8007-37A836A5B386}" type="datetimeFigureOut">
              <a:rPr lang="ru-RU" smtClean="0"/>
              <a:pPr/>
              <a:t>14.09.2013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3336EF15-C36B-4D73-919F-CD7C275811E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9C05D645-6978-4E76-8007-37A836A5B386}" type="datetimeFigureOut">
              <a:rPr lang="ru-RU" smtClean="0"/>
              <a:pPr/>
              <a:t>14.09.2013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3336EF15-C36B-4D73-919F-CD7C275811E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214290"/>
            <a:ext cx="8458200" cy="4857784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Развитие </a:t>
            </a:r>
            <a:r>
              <a:rPr lang="ru-RU" dirty="0" smtClean="0"/>
              <a:t>медицинского </a:t>
            </a:r>
            <a:br>
              <a:rPr lang="ru-RU" dirty="0" smtClean="0"/>
            </a:br>
            <a:r>
              <a:rPr lang="ru-RU" dirty="0" smtClean="0"/>
              <a:t>и санитарно-гигиенического обслуживания автохтонного населения Дальнего </a:t>
            </a:r>
            <a:r>
              <a:rPr lang="ru-RU" dirty="0" smtClean="0"/>
              <a:t>Востока</a:t>
            </a:r>
            <a:r>
              <a:rPr lang="en-US" dirty="0" smtClean="0"/>
              <a:t> </a:t>
            </a:r>
            <a:r>
              <a:rPr lang="ru-RU" dirty="0" smtClean="0"/>
              <a:t>во второй половине 40-х – первой половине 80-х гг. XX </a:t>
            </a:r>
            <a:r>
              <a:rPr lang="ru-RU" dirty="0" smtClean="0"/>
              <a:t>века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57422" y="6072206"/>
            <a:ext cx="6453198" cy="785794"/>
          </a:xfrm>
        </p:spPr>
        <p:txBody>
          <a:bodyPr>
            <a:normAutofit fontScale="62500" lnSpcReduction="20000"/>
          </a:bodyPr>
          <a:lstStyle/>
          <a:p>
            <a:pPr marL="63500"/>
            <a:r>
              <a:rPr lang="ru-RU" sz="2800" dirty="0" smtClean="0">
                <a:latin typeface="Arial Black" pitchFamily="34" charset="0"/>
              </a:rPr>
              <a:t>Лекция по дисциплине «Советское государство и коренные малочисленные народы Дальнего Востока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>Недостатки в медицинском обслуживании населения северных районов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Слабо развита специализированная медицинская помощь;</a:t>
            </a:r>
          </a:p>
          <a:p>
            <a:r>
              <a:rPr lang="ru-RU" dirty="0" smtClean="0"/>
              <a:t>Не имелось врачей узких специальностей;</a:t>
            </a:r>
          </a:p>
          <a:p>
            <a:r>
              <a:rPr lang="ru-RU" dirty="0" smtClean="0"/>
              <a:t>Недостаточное оснащение больниц современным оборудованием.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Медицинский персонал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00100" y="3929066"/>
            <a:ext cx="3505197" cy="2628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572132" y="1714488"/>
            <a:ext cx="3333750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Заголовок 3"/>
          <p:cNvSpPr txBox="1">
            <a:spLocks/>
          </p:cNvSpPr>
          <p:nvPr/>
        </p:nvSpPr>
        <p:spPr>
          <a:xfrm>
            <a:off x="642910" y="1571612"/>
            <a:ext cx="4357718" cy="2214578"/>
          </a:xfrm>
          <a:prstGeom prst="rect">
            <a:avLst/>
          </a:prstGeom>
        </p:spPr>
        <p:txBody>
          <a:bodyPr vert="horz" anchor="ctr">
            <a:normAutofit fontScale="47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Численность</a:t>
            </a:r>
            <a:r>
              <a:rPr kumimoji="0" lang="ru-RU" sz="44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персонала по лечебно-профилактическим и детским учреждениям по плану составляла в 1962г. 5635 должностей, из которых 5314 были заняты. А в 1968г. Численность персонала по плану составляла уже 6263 должности.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Санитарно-просветительская работа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1" y="1714488"/>
            <a:ext cx="4396185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714876" y="3429000"/>
            <a:ext cx="4267203" cy="3200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42910" y="1643050"/>
            <a:ext cx="4071966" cy="4857784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tx1"/>
                </a:solidFill>
              </a:rPr>
              <a:t>Особенностью коренного населения, проживающего в районах Севера и к ним приравненных – </a:t>
            </a:r>
            <a:r>
              <a:rPr lang="ru-RU" sz="2800" dirty="0" err="1" smtClean="0">
                <a:solidFill>
                  <a:schemeClr val="tx1"/>
                </a:solidFill>
              </a:rPr>
              <a:t>ульчей</a:t>
            </a:r>
            <a:r>
              <a:rPr lang="ru-RU" sz="2800" dirty="0" smtClean="0">
                <a:solidFill>
                  <a:schemeClr val="tx1"/>
                </a:solidFill>
              </a:rPr>
              <a:t>, эвенков, нивхов и др. являлось употребление в пищу сырой рыбы, мяса что способствовало заражению их гельминтозами.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72066" y="1643050"/>
            <a:ext cx="3886200" cy="2326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143504" y="4000504"/>
            <a:ext cx="3743324" cy="2584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dirty="0" smtClean="0"/>
              <a:t>Принятые меры по улучшению </a:t>
            </a:r>
            <a:br>
              <a:rPr lang="ru-RU" sz="2800" dirty="0" smtClean="0"/>
            </a:br>
            <a:r>
              <a:rPr lang="ru-RU" sz="2800" dirty="0" smtClean="0"/>
              <a:t>мед. помощи аборигенам  в 70-е гг. </a:t>
            </a:r>
            <a:r>
              <a:rPr lang="en-US" sz="2800" dirty="0" smtClean="0"/>
              <a:t>XX </a:t>
            </a:r>
            <a:r>
              <a:rPr lang="ru-RU" sz="2800" dirty="0" smtClean="0"/>
              <a:t>в</a:t>
            </a:r>
            <a:r>
              <a:rPr lang="ru-RU" sz="3200" dirty="0" smtClean="0"/>
              <a:t>.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Направление специалистов в Нанайский район из г. Хабаровска;</a:t>
            </a:r>
          </a:p>
          <a:p>
            <a:r>
              <a:rPr lang="ru-RU" dirty="0" smtClean="0"/>
              <a:t>Осмотр населения </a:t>
            </a:r>
            <a:r>
              <a:rPr lang="ru-RU" dirty="0" err="1" smtClean="0"/>
              <a:t>рентгенофлюрографическим</a:t>
            </a:r>
            <a:r>
              <a:rPr lang="ru-RU" dirty="0" smtClean="0"/>
              <a:t> методом;</a:t>
            </a:r>
          </a:p>
          <a:p>
            <a:r>
              <a:rPr lang="ru-RU" dirty="0" smtClean="0"/>
              <a:t>Работа по снижению детской заболеваемости;</a:t>
            </a:r>
          </a:p>
          <a:p>
            <a:r>
              <a:rPr lang="ru-RU" dirty="0" smtClean="0"/>
              <a:t>Укрепление материально-технической базы лечебно-профилактических учреждений национальных районов.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Выводы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Значительно улучшены условия жизни аборигенов;</a:t>
            </a:r>
          </a:p>
          <a:p>
            <a:r>
              <a:rPr lang="ru-RU" dirty="0" smtClean="0"/>
              <a:t>Решены проблемы строительства и ремонта медицинских пунктов на удаленных территориях;</a:t>
            </a:r>
          </a:p>
          <a:p>
            <a:r>
              <a:rPr lang="ru-RU" dirty="0" smtClean="0"/>
              <a:t>Оснащение больниц медицинской техникой и аппаратурой;</a:t>
            </a:r>
          </a:p>
          <a:p>
            <a:r>
              <a:rPr lang="ru-RU" dirty="0" smtClean="0"/>
              <a:t>Повышение количественного и качественного роста персонала;</a:t>
            </a:r>
          </a:p>
          <a:p>
            <a:r>
              <a:rPr lang="ru-RU" dirty="0" smtClean="0"/>
              <a:t>Проведение санитарно-просветительской работы.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14290"/>
            <a:ext cx="8229600" cy="928694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/>
              <a:t>Проблемы </a:t>
            </a:r>
            <a:br>
              <a:rPr lang="ru-RU" sz="2800" b="1" dirty="0" smtClean="0"/>
            </a:br>
            <a:r>
              <a:rPr lang="ru-RU" sz="2800" b="1" dirty="0" smtClean="0"/>
              <a:t>в системе здравоохранения</a:t>
            </a:r>
            <a:br>
              <a:rPr lang="ru-RU" sz="2800" b="1" dirty="0" smtClean="0"/>
            </a:br>
            <a:r>
              <a:rPr lang="ru-RU" sz="2800" b="1" dirty="0" smtClean="0"/>
              <a:t> малочисленных этносов:</a:t>
            </a:r>
            <a:endParaRPr lang="ru-RU" sz="2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Строительство и ремонт медицинских пунктов на удаленных территориях;</a:t>
            </a:r>
          </a:p>
          <a:p>
            <a:r>
              <a:rPr lang="ru-RU" dirty="0" smtClean="0"/>
              <a:t>Оснащение их медицинской техникой и аппаратурой;</a:t>
            </a:r>
          </a:p>
          <a:p>
            <a:r>
              <a:rPr lang="ru-RU" dirty="0" smtClean="0"/>
              <a:t>Количественный и качественный рост персонала, обслуживающего коренные народы;</a:t>
            </a:r>
          </a:p>
          <a:p>
            <a:r>
              <a:rPr lang="ru-RU" dirty="0" smtClean="0"/>
              <a:t>Борьба с туберкулезом и гельминтозом.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5572132" y="500042"/>
            <a:ext cx="3200416" cy="1357322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Расширение сети лечебно-профилактических учреждений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>
          <a:xfrm>
            <a:off x="285720" y="357166"/>
            <a:ext cx="3500462" cy="1500198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buNone/>
            </a:pPr>
            <a:r>
              <a:rPr lang="ru-RU" sz="1600" dirty="0" smtClean="0"/>
              <a:t>Проведение ремонтных работ в помещениях, отводимых исполкомами на мед. учреждения</a:t>
            </a:r>
            <a:endParaRPr lang="ru-RU" sz="1600" dirty="0"/>
          </a:p>
        </p:txBody>
      </p:sp>
      <p:sp>
        <p:nvSpPr>
          <p:cNvPr id="6" name="Овал 5"/>
          <p:cNvSpPr/>
          <p:nvPr/>
        </p:nvSpPr>
        <p:spPr>
          <a:xfrm>
            <a:off x="6286512" y="3071810"/>
            <a:ext cx="2643206" cy="1500198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Перевод больниц с печеночного отопления на центральное</a:t>
            </a:r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428596" y="4000504"/>
            <a:ext cx="3057540" cy="1357322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Укрупнение больниц и диспансеров</a:t>
            </a:r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4143372" y="4786322"/>
            <a:ext cx="3057540" cy="1357322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Расширение  ассигнования на приобретение медикаментов</a:t>
            </a:r>
            <a:endParaRPr lang="ru-RU" dirty="0"/>
          </a:p>
        </p:txBody>
      </p:sp>
      <p:sp>
        <p:nvSpPr>
          <p:cNvPr id="9" name="Овал 8"/>
          <p:cNvSpPr/>
          <p:nvPr/>
        </p:nvSpPr>
        <p:spPr>
          <a:xfrm>
            <a:off x="2857488" y="1857364"/>
            <a:ext cx="3271854" cy="221457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</a:rPr>
              <a:t>Деятельность государства</a:t>
            </a:r>
            <a:endParaRPr lang="ru-RU" sz="2800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70C0"/>
              </a:solidFill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 rot="16200000" flipH="1">
            <a:off x="4929190" y="4071942"/>
            <a:ext cx="785818" cy="500066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rot="10800000" flipV="1">
            <a:off x="2428860" y="3571876"/>
            <a:ext cx="714380" cy="428628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stCxn id="9" idx="7"/>
          </p:cNvCxnSpPr>
          <p:nvPr/>
        </p:nvCxnSpPr>
        <p:spPr>
          <a:xfrm rot="5400000" flipH="1" flipV="1">
            <a:off x="5699037" y="1737080"/>
            <a:ext cx="395755" cy="493448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rot="10800000">
            <a:off x="2571736" y="1857364"/>
            <a:ext cx="714380" cy="35719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6000760" y="3357562"/>
            <a:ext cx="428628" cy="142876"/>
          </a:xfrm>
          <a:prstGeom prst="straightConnector1">
            <a:avLst/>
          </a:prstGeom>
          <a:ln w="28575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Количество ассигнований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2"/>
          </p:nvPr>
        </p:nvGraphicFramePr>
        <p:xfrm>
          <a:off x="609600" y="2438400"/>
          <a:ext cx="3886200" cy="39195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Содержимое 10"/>
          <p:cNvGraphicFramePr>
            <a:graphicFrameLocks noGrp="1"/>
          </p:cNvGraphicFramePr>
          <p:nvPr>
            <p:ph sz="quarter" idx="4"/>
          </p:nvPr>
        </p:nvGraphicFramePr>
        <p:xfrm>
          <a:off x="4800600" y="2438400"/>
          <a:ext cx="3886200" cy="39909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Текст 7"/>
          <p:cNvSpPr>
            <a:spLocks noGrp="1"/>
          </p:cNvSpPr>
          <p:nvPr>
            <p:ph type="body" sz="quarter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на приобретение медикаментов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На строительство учреждений здравоохранения  </a:t>
            </a:r>
            <a:endParaRPr lang="ru-RU" dirty="0"/>
          </a:p>
        </p:txBody>
      </p:sp>
      <p:cxnSp>
        <p:nvCxnSpPr>
          <p:cNvPr id="13" name="Прямая со стрелкой 12"/>
          <p:cNvCxnSpPr/>
          <p:nvPr/>
        </p:nvCxnSpPr>
        <p:spPr>
          <a:xfrm rot="10800000" flipV="1">
            <a:off x="1928794" y="1071546"/>
            <a:ext cx="1285884" cy="642942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5715008" y="1000108"/>
            <a:ext cx="1285884" cy="642942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dirty="0" smtClean="0"/>
              <a:t>Амбулаторно-поликлиническая специализированная медицинская помощь</a:t>
            </a:r>
            <a:endParaRPr lang="ru-RU" sz="3200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>
          <a:xfrm>
            <a:off x="500034" y="5715016"/>
            <a:ext cx="8177242" cy="482111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Онкологические, противотуберкулезные, кожно-венерологические кабинеты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F:\Политен\КН\1338622043_022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2500306"/>
            <a:ext cx="3857652" cy="2940958"/>
          </a:xfrm>
          <a:prstGeom prst="rect">
            <a:avLst/>
          </a:prstGeom>
          <a:noFill/>
        </p:spPr>
      </p:pic>
      <p:pic>
        <p:nvPicPr>
          <p:cNvPr id="1028" name="Picture 4" descr="F:\Политен\КН\picturepicture21127_7669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2428868"/>
            <a:ext cx="4000527" cy="30003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Заболеваемость в национальных районах Хабаровского края</a:t>
            </a:r>
            <a:endParaRPr lang="ru-RU" sz="3200" dirty="0">
              <a:solidFill>
                <a:schemeClr val="tx1"/>
              </a:solidFill>
            </a:endParaRPr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sz="quarter" idx="2"/>
          </p:nvPr>
        </p:nvGraphicFramePr>
        <p:xfrm>
          <a:off x="609600" y="2438400"/>
          <a:ext cx="3886200" cy="3581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Содержимое 12"/>
          <p:cNvGraphicFramePr>
            <a:graphicFrameLocks noGrp="1"/>
          </p:cNvGraphicFramePr>
          <p:nvPr>
            <p:ph sz="quarter" idx="4"/>
          </p:nvPr>
        </p:nvGraphicFramePr>
        <p:xfrm>
          <a:off x="4800600" y="2438400"/>
          <a:ext cx="3886200" cy="3581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Текст 9"/>
          <p:cNvSpPr>
            <a:spLocks noGrp="1"/>
          </p:cNvSpPr>
          <p:nvPr>
            <p:ph type="body" sz="quarter" idx="1"/>
          </p:nvPr>
        </p:nvSpPr>
        <p:spPr>
          <a:xfrm>
            <a:off x="457200" y="1535113"/>
            <a:ext cx="4040188" cy="465127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Т</a:t>
            </a:r>
            <a:r>
              <a:rPr lang="ru-RU" dirty="0" smtClean="0"/>
              <a:t>уберкулез</a:t>
            </a:r>
            <a:endParaRPr lang="ru-RU" dirty="0"/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465127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Общая заболеваемость</a:t>
            </a:r>
            <a:endParaRPr lang="ru-RU" dirty="0"/>
          </a:p>
        </p:txBody>
      </p:sp>
      <p:cxnSp>
        <p:nvCxnSpPr>
          <p:cNvPr id="17" name="Прямая со стрелкой 16"/>
          <p:cNvCxnSpPr/>
          <p:nvPr/>
        </p:nvCxnSpPr>
        <p:spPr>
          <a:xfrm>
            <a:off x="5929322" y="1142984"/>
            <a:ext cx="571504" cy="35719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rot="10800000" flipV="1">
            <a:off x="2714612" y="1071546"/>
            <a:ext cx="642942" cy="428628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Снижение заболеваемости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2"/>
          </p:nvPr>
        </p:nvGraphicFramePr>
        <p:xfrm>
          <a:off x="609600" y="2438400"/>
          <a:ext cx="3886200" cy="3581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Содержимое 8"/>
          <p:cNvGraphicFramePr>
            <a:graphicFrameLocks noGrp="1"/>
          </p:cNvGraphicFramePr>
          <p:nvPr>
            <p:ph sz="quarter" idx="4"/>
          </p:nvPr>
        </p:nvGraphicFramePr>
        <p:xfrm>
          <a:off x="4800600" y="2438400"/>
          <a:ext cx="3886200" cy="3581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Текст 5"/>
          <p:cNvSpPr>
            <a:spLocks noGrp="1"/>
          </p:cNvSpPr>
          <p:nvPr>
            <p:ph type="body"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Туберкулез</a:t>
            </a:r>
          </a:p>
          <a:p>
            <a:r>
              <a:rPr lang="ru-RU" dirty="0" smtClean="0"/>
              <a:t>При среднем показателе – 11,8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Общая заболеваемость</a:t>
            </a:r>
          </a:p>
          <a:p>
            <a:r>
              <a:rPr lang="ru-RU" dirty="0" smtClean="0"/>
              <a:t>При среднем показателе – 63,1</a:t>
            </a:r>
            <a:endParaRPr lang="ru-RU" dirty="0"/>
          </a:p>
        </p:txBody>
      </p:sp>
      <p:cxnSp>
        <p:nvCxnSpPr>
          <p:cNvPr id="13" name="Прямая со стрелкой 12"/>
          <p:cNvCxnSpPr/>
          <p:nvPr/>
        </p:nvCxnSpPr>
        <p:spPr>
          <a:xfrm rot="10800000" flipV="1">
            <a:off x="1928794" y="1071546"/>
            <a:ext cx="1428760" cy="571504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5715008" y="1071546"/>
            <a:ext cx="928694" cy="642942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dirty="0" smtClean="0"/>
              <a:t>Медицинская помощь детскому населению</a:t>
            </a:r>
            <a:endParaRPr lang="ru-RU" sz="3200" dirty="0"/>
          </a:p>
        </p:txBody>
      </p:sp>
      <p:pic>
        <p:nvPicPr>
          <p:cNvPr id="1026" name="Picture 2" descr="F:\Политен\КН\013gxzs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48" y="1643051"/>
            <a:ext cx="4231457" cy="3389868"/>
          </a:xfrm>
          <a:prstGeom prst="rect">
            <a:avLst/>
          </a:prstGeom>
          <a:noFill/>
        </p:spPr>
      </p:pic>
      <p:pic>
        <p:nvPicPr>
          <p:cNvPr id="1027" name="Picture 3" descr="F:\Политен\КН\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3429000"/>
            <a:ext cx="3643338" cy="26432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200" dirty="0" smtClean="0"/>
              <a:t>Показатель смертности детей до 1 года</a:t>
            </a:r>
            <a:br>
              <a:rPr lang="ru-RU" sz="3200" dirty="0" smtClean="0"/>
            </a:br>
            <a:r>
              <a:rPr lang="ru-RU" sz="3200" dirty="0" smtClean="0"/>
              <a:t> в районах Севера и приравненных к ним</a:t>
            </a:r>
            <a:endParaRPr lang="ru-RU" sz="32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612775" y="1600200"/>
          <a:ext cx="8153400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580</TotalTime>
  <Words>304</Words>
  <Application>Microsoft Office PowerPoint</Application>
  <PresentationFormat>Экран (4:3)</PresentationFormat>
  <Paragraphs>49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Обычная</vt:lpstr>
      <vt:lpstr>  Развитие медицинского  и санитарно-гигиенического обслуживания автохтонного населения Дальнего Востока во второй половине 40-х – первой половине 80-х гг. XX века </vt:lpstr>
      <vt:lpstr>Проблемы  в системе здравоохранения  малочисленных этносов:</vt:lpstr>
      <vt:lpstr>Слайд 3</vt:lpstr>
      <vt:lpstr>Количество ассигнований</vt:lpstr>
      <vt:lpstr>Амбулаторно-поликлиническая специализированная медицинская помощь</vt:lpstr>
      <vt:lpstr>Заболеваемость в национальных районах Хабаровского края</vt:lpstr>
      <vt:lpstr>Снижение заболеваемости</vt:lpstr>
      <vt:lpstr>Медицинская помощь детскому населению</vt:lpstr>
      <vt:lpstr>Показатель смертности детей до 1 года  в районах Севера и приравненных к ним</vt:lpstr>
      <vt:lpstr>Недостатки в медицинском обслуживании населения северных районов</vt:lpstr>
      <vt:lpstr>Медицинский персонал</vt:lpstr>
      <vt:lpstr>Санитарно-просветительская работа</vt:lpstr>
      <vt:lpstr>Особенностью коренного населения, проживающего в районах Севера и к ним приравненных – ульчей, эвенков, нивхов и др. являлось употребление в пищу сырой рыбы, мяса что способствовало заражению их гельминтозами.</vt:lpstr>
      <vt:lpstr>Принятые меры по улучшению  мед. помощи аборигенам  в 70-е гг. XX в.</vt:lpstr>
      <vt:lpstr>Выводы</vt:lpstr>
    </vt:vector>
  </TitlesOfParts>
  <Company>СКОШ №3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Приемная</dc:creator>
  <cp:lastModifiedBy>Норна</cp:lastModifiedBy>
  <cp:revision>42</cp:revision>
  <dcterms:created xsi:type="dcterms:W3CDTF">2012-11-05T22:52:27Z</dcterms:created>
  <dcterms:modified xsi:type="dcterms:W3CDTF">2013-09-14T08:24:53Z</dcterms:modified>
</cp:coreProperties>
</file>