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9" r:id="rId3"/>
    <p:sldId id="271" r:id="rId4"/>
    <p:sldId id="272" r:id="rId5"/>
    <p:sldId id="284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66" r:id="rId14"/>
    <p:sldId id="267" r:id="rId15"/>
    <p:sldId id="268" r:id="rId16"/>
    <p:sldId id="273" r:id="rId17"/>
    <p:sldId id="274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000066"/>
    <a:srgbClr val="66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5227978-ABC0-42D1-9AF9-89E1AD46E16E}" type="datetimeFigureOut">
              <a:rPr lang="ru-RU" smtClean="0"/>
              <a:pPr/>
              <a:t>04.12.2016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28E0E7-9BA7-47AF-A8D1-3CF6C3794C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008" y="692696"/>
            <a:ext cx="8964488" cy="388843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800000"/>
                </a:solidFill>
                <a:effectLst/>
                <a:latin typeface="Georgia" pitchFamily="18" charset="0"/>
                <a:cs typeface="FreesiaUPC" pitchFamily="34" charset="-34"/>
              </a:rPr>
              <a:t>КУЛЬТУРА ДЕТСТВА КОРЕННЫХ НАРОДОВ </a:t>
            </a:r>
            <a:br>
              <a:rPr lang="ru-RU" sz="4800" dirty="0" smtClean="0">
                <a:solidFill>
                  <a:srgbClr val="800000"/>
                </a:solidFill>
                <a:effectLst/>
                <a:latin typeface="Georgia" pitchFamily="18" charset="0"/>
                <a:cs typeface="FreesiaUPC" pitchFamily="34" charset="-34"/>
              </a:rPr>
            </a:br>
            <a:r>
              <a:rPr lang="ru-RU" sz="4800" dirty="0" smtClean="0">
                <a:solidFill>
                  <a:srgbClr val="800000"/>
                </a:solidFill>
                <a:effectLst/>
                <a:latin typeface="Georgia" pitchFamily="18" charset="0"/>
                <a:cs typeface="FreesiaUPC" pitchFamily="34" charset="-34"/>
              </a:rPr>
              <a:t>ДАЛЬНЕГО ВОСТОКА РОССИИ:</a:t>
            </a:r>
            <a:r>
              <a:rPr lang="ru-RU" sz="4000" dirty="0" smtClean="0">
                <a:latin typeface="Georgia" pitchFamily="18" charset="0"/>
                <a:cs typeface="FreesiaUPC" pitchFamily="34" charset="-34"/>
              </a:rPr>
              <a:t/>
            </a:r>
            <a:br>
              <a:rPr lang="ru-RU" sz="4000" dirty="0" smtClean="0">
                <a:latin typeface="Georgia" pitchFamily="18" charset="0"/>
                <a:cs typeface="FreesiaUPC" pitchFamily="34" charset="-34"/>
              </a:rPr>
            </a:br>
            <a:endParaRPr lang="ru-RU" sz="4900" dirty="0">
              <a:solidFill>
                <a:srgbClr val="800000"/>
              </a:solidFill>
              <a:effectLst/>
              <a:latin typeface="Georgia" pitchFamily="18" charset="0"/>
              <a:cs typeface="FreesiaUPC" pitchFamily="34" charset="-34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83160" y="5589240"/>
            <a:ext cx="7560840" cy="1052736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Советский период</a:t>
            </a:r>
            <a:endParaRPr lang="ru-RU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6865" name="Рисунок 21" descr="Фотография. Группа нивхских школьников национального интерната. Начало 1950-х гг. Сахалинская обл., Охинский р-он, с. Рыбновск Фотобумага, фотопечать черно-белая. 16 х 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052736"/>
            <a:ext cx="7236296" cy="4848986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683568" y="5949280"/>
            <a:ext cx="77758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Фотография. Группа нивхских школьников национального интерната. Начало 1950-х гг. Сахалинская обл.,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Охинский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р-он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, с. Рыбновск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Советский период</a:t>
            </a:r>
            <a:endParaRPr lang="ru-RU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5841" name="Рисунок 25" descr="Фотография. Занятия в педтехникуме для народов Севера. Конец 1920-х гг. Фотобумага, фотопечать черно-белая. 8 х 11 с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136" y="764704"/>
            <a:ext cx="6804248" cy="505668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936104" y="5949280"/>
            <a:ext cx="73083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Фотография. Занятия в </a:t>
            </a:r>
            <a:r>
              <a:rPr kumimoji="0" lang="ru-RU" altLang="zh-CN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педтехникуме</a:t>
            </a: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для народов Севера. Конец 1920-х гг.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Советский период</a:t>
            </a:r>
            <a:endParaRPr lang="ru-RU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4817" name="Рисунок 7" descr="КП-1376-20 ИСО-75 Маяков Ю. Фотография Первый областной фестиваль молодежи Сахалинской области. Выступление акробатов. 15-16 сентября 1956 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764704"/>
            <a:ext cx="3923928" cy="5117244"/>
          </a:xfrm>
          <a:prstGeom prst="rect">
            <a:avLst/>
          </a:prstGeom>
          <a:noFill/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5867401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Фотография. Первый областной фестиваль молодежи Сахалинской области. Выступление акробатов. 15-16 сентября 1956 г.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3752"/>
            <a:ext cx="8568952" cy="1287016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Критерии историко-культурной типологии культуры детства </a:t>
            </a:r>
            <a:endParaRPr lang="ru-RU" sz="400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06916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механизмы социализации и инкультурации подрастающего поколения;</a:t>
            </a:r>
          </a:p>
          <a:p>
            <a:r>
              <a:rPr lang="ru-RU" sz="3200" dirty="0" smtClean="0"/>
              <a:t>организация образовательного пространства;</a:t>
            </a:r>
          </a:p>
          <a:p>
            <a:r>
              <a:rPr lang="ru-RU" sz="3200" dirty="0" smtClean="0"/>
              <a:t>цель образования (идеальное представление о результате обучения);</a:t>
            </a:r>
          </a:p>
          <a:p>
            <a:r>
              <a:rPr lang="ru-RU" sz="3200" dirty="0" smtClean="0"/>
              <a:t>содержание учебной деятельности;</a:t>
            </a:r>
          </a:p>
          <a:p>
            <a:r>
              <a:rPr lang="ru-RU" sz="3200" dirty="0" smtClean="0"/>
              <a:t>фигура преподавателя/наставника;</a:t>
            </a:r>
          </a:p>
          <a:p>
            <a:r>
              <a:rPr lang="ru-RU" sz="3200" dirty="0" smtClean="0"/>
              <a:t>степень </a:t>
            </a:r>
            <a:r>
              <a:rPr lang="ru-RU" sz="3200" dirty="0" err="1" smtClean="0"/>
              <a:t>дистанцированности</a:t>
            </a:r>
            <a:r>
              <a:rPr lang="ru-RU" sz="3200" dirty="0" smtClean="0"/>
              <a:t> культуры детства от мира взрослых.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223224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Этапы развития культуры детства </a:t>
            </a:r>
            <a:br>
              <a:rPr lang="ru-RU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коренных народов Дальнего Востока России в </a:t>
            </a:r>
            <a:r>
              <a:rPr lang="en-US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XVII</a:t>
            </a:r>
            <a:r>
              <a:rPr lang="ru-RU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– начале </a:t>
            </a:r>
            <a:r>
              <a:rPr lang="en-US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XXI</a:t>
            </a:r>
            <a:r>
              <a:rPr lang="ru-RU" dirty="0" smtClean="0">
                <a:solidFill>
                  <a:srgbClr val="660066"/>
                </a:solidFill>
                <a:effectLst/>
                <a:latin typeface="Times New Roman" pitchFamily="18" charset="0"/>
                <a:cs typeface="Times New Roman" pitchFamily="18" charset="0"/>
              </a:rPr>
              <a:t> вв.</a:t>
            </a:r>
            <a:endParaRPr lang="ru-RU" dirty="0">
              <a:solidFill>
                <a:srgbClr val="660066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852936"/>
            <a:ext cx="9144000" cy="28803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1. </a:t>
            </a:r>
            <a:r>
              <a:rPr lang="ru-RU" sz="3200" b="1" dirty="0" smtClean="0"/>
              <a:t>Традиционный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en-US" sz="2400" dirty="0" smtClean="0">
                <a:solidFill>
                  <a:schemeClr val="bg1"/>
                </a:solidFill>
              </a:rPr>
              <a:t>XVII</a:t>
            </a:r>
            <a:r>
              <a:rPr lang="ru-RU" sz="2400" dirty="0" smtClean="0">
                <a:solidFill>
                  <a:schemeClr val="bg1"/>
                </a:solidFill>
              </a:rPr>
              <a:t> – вторая половина </a:t>
            </a:r>
            <a:r>
              <a:rPr lang="en-US" sz="2400" dirty="0" smtClean="0">
                <a:solidFill>
                  <a:schemeClr val="bg1"/>
                </a:solidFill>
              </a:rPr>
              <a:t>XIX </a:t>
            </a:r>
            <a:r>
              <a:rPr lang="ru-RU" sz="2400" dirty="0" smtClean="0">
                <a:solidFill>
                  <a:schemeClr val="bg1"/>
                </a:solidFill>
              </a:rPr>
              <a:t>вв.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2. </a:t>
            </a:r>
            <a:r>
              <a:rPr lang="ru-RU" sz="3200" b="1" dirty="0" smtClean="0"/>
              <a:t>Миссионерский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sz="2400" dirty="0" smtClean="0">
                <a:solidFill>
                  <a:schemeClr val="bg1"/>
                </a:solidFill>
              </a:rPr>
              <a:t>вторая половина </a:t>
            </a:r>
            <a:r>
              <a:rPr lang="en-US" sz="2400" dirty="0" smtClean="0">
                <a:solidFill>
                  <a:schemeClr val="bg1"/>
                </a:solidFill>
              </a:rPr>
              <a:t>XIX</a:t>
            </a:r>
            <a:r>
              <a:rPr lang="ru-RU" sz="2400" dirty="0" smtClean="0">
                <a:solidFill>
                  <a:schemeClr val="bg1"/>
                </a:solidFill>
              </a:rPr>
              <a:t> – начало </a:t>
            </a:r>
            <a:r>
              <a:rPr lang="en-US" sz="2400" dirty="0" smtClean="0">
                <a:solidFill>
                  <a:schemeClr val="bg1"/>
                </a:solidFill>
              </a:rPr>
              <a:t>XX </a:t>
            </a:r>
            <a:r>
              <a:rPr lang="ru-RU" sz="2400" dirty="0" smtClean="0">
                <a:solidFill>
                  <a:schemeClr val="bg1"/>
                </a:solidFill>
              </a:rPr>
              <a:t>вв.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3. </a:t>
            </a:r>
            <a:r>
              <a:rPr lang="ru-RU" sz="3200" b="1" dirty="0" smtClean="0"/>
              <a:t>Советский</a:t>
            </a:r>
            <a:r>
              <a:rPr lang="ru-RU" dirty="0" smtClean="0">
                <a:solidFill>
                  <a:schemeClr val="bg1"/>
                </a:solidFill>
              </a:rPr>
              <a:t> – </a:t>
            </a:r>
            <a:r>
              <a:rPr lang="ru-RU" sz="2400" dirty="0" smtClean="0">
                <a:solidFill>
                  <a:schemeClr val="bg1"/>
                </a:solidFill>
              </a:rPr>
              <a:t>30-е гг. – 80-е гг. </a:t>
            </a:r>
            <a:r>
              <a:rPr lang="en-US" sz="2400" dirty="0" smtClean="0">
                <a:solidFill>
                  <a:schemeClr val="bg1"/>
                </a:solidFill>
              </a:rPr>
              <a:t>XX</a:t>
            </a:r>
            <a:r>
              <a:rPr lang="ru-RU" sz="2400" dirty="0" smtClean="0">
                <a:solidFill>
                  <a:schemeClr val="bg1"/>
                </a:solidFill>
              </a:rPr>
              <a:t> в.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chemeClr val="bg1"/>
                </a:solidFill>
              </a:rPr>
              <a:t>4.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b="1" dirty="0" smtClean="0"/>
              <a:t>Ренессансный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– </a:t>
            </a:r>
            <a:r>
              <a:rPr lang="ru-RU" sz="2400" dirty="0" smtClean="0">
                <a:solidFill>
                  <a:schemeClr val="bg1"/>
                </a:solidFill>
              </a:rPr>
              <a:t>конец </a:t>
            </a:r>
            <a:r>
              <a:rPr lang="en-US" sz="2400" dirty="0" smtClean="0">
                <a:solidFill>
                  <a:schemeClr val="bg1"/>
                </a:solidFill>
              </a:rPr>
              <a:t>XX</a:t>
            </a:r>
            <a:r>
              <a:rPr lang="ru-RU" sz="2400" dirty="0" smtClean="0">
                <a:solidFill>
                  <a:schemeClr val="bg1"/>
                </a:solidFill>
              </a:rPr>
              <a:t> – начало </a:t>
            </a:r>
            <a:r>
              <a:rPr lang="en-US" sz="2400" dirty="0" smtClean="0">
                <a:solidFill>
                  <a:schemeClr val="bg1"/>
                </a:solidFill>
              </a:rPr>
              <a:t>XXI</a:t>
            </a:r>
            <a:r>
              <a:rPr lang="ru-RU" sz="2400" dirty="0" smtClean="0">
                <a:solidFill>
                  <a:schemeClr val="bg1"/>
                </a:solidFill>
              </a:rPr>
              <a:t> вв. </a:t>
            </a:r>
            <a:endParaRPr lang="ru-RU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016" y="72008"/>
            <a:ext cx="8892480" cy="980728"/>
          </a:xfrm>
        </p:spPr>
        <p:txBody>
          <a:bodyPr>
            <a:noAutofit/>
          </a:bodyPr>
          <a:lstStyle/>
          <a:p>
            <a:r>
              <a:rPr lang="ru-RU" sz="4000" i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Традиционный тип культуры детства</a:t>
            </a:r>
            <a:endParaRPr lang="ru-RU" sz="4000" i="1" dirty="0">
              <a:solidFill>
                <a:srgbClr val="800000"/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688632"/>
          </a:xfrm>
        </p:spPr>
        <p:txBody>
          <a:bodyPr>
            <a:noAutofit/>
          </a:bodyPr>
          <a:lstStyle/>
          <a:p>
            <a:r>
              <a:rPr lang="ru-RU" sz="2300" dirty="0" smtClean="0">
                <a:solidFill>
                  <a:srgbClr val="002060"/>
                </a:solidFill>
              </a:rPr>
              <a:t>механизмы социализации и инкультурации подрастающего поколения – </a:t>
            </a:r>
            <a:r>
              <a:rPr lang="ru-RU" sz="2300" dirty="0" smtClean="0"/>
              <a:t>традиционные формы воспитания и обучения; принципы включенного наблюдения детей за повседневным и ритуальным поведением взрослых; </a:t>
            </a:r>
            <a:r>
              <a:rPr lang="ru-RU" sz="2400" dirty="0" smtClean="0"/>
              <a:t>вертикальная трансмиссия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образовательное пространство – </a:t>
            </a:r>
            <a:r>
              <a:rPr lang="ru-RU" sz="2300" dirty="0" smtClean="0"/>
              <a:t>родовой/семейный дом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цель образования – </a:t>
            </a:r>
            <a:r>
              <a:rPr lang="ru-RU" sz="2300" dirty="0" smtClean="0"/>
              <a:t>воспроизводство опытных промысловиков-кормильцев и умелых хозяек/матерей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содержание учебной деятельности – </a:t>
            </a:r>
            <a:r>
              <a:rPr lang="ru-RU" sz="2300" dirty="0" smtClean="0"/>
              <a:t>освоение основных знаний и навыков промыслово-хозяйственной и ритуальной сфер культуры. </a:t>
            </a:r>
          </a:p>
          <a:p>
            <a:r>
              <a:rPr lang="ru-RU" sz="2300" dirty="0" smtClean="0">
                <a:solidFill>
                  <a:srgbClr val="002060"/>
                </a:solidFill>
              </a:rPr>
              <a:t> фигура преподавателя/наставника – </a:t>
            </a:r>
            <a:r>
              <a:rPr lang="ru-RU" sz="2300" dirty="0" smtClean="0"/>
              <a:t>представители старшего поколения рода/семьи</a:t>
            </a:r>
            <a:endParaRPr lang="ru-RU" sz="2300" dirty="0" smtClean="0">
              <a:solidFill>
                <a:srgbClr val="002060"/>
              </a:solidFill>
            </a:endParaRPr>
          </a:p>
          <a:p>
            <a:r>
              <a:rPr lang="ru-RU" sz="2300" dirty="0" smtClean="0">
                <a:solidFill>
                  <a:srgbClr val="002060"/>
                </a:solidFill>
              </a:rPr>
              <a:t>степень </a:t>
            </a:r>
            <a:r>
              <a:rPr lang="ru-RU" sz="2300" dirty="0" err="1" smtClean="0">
                <a:solidFill>
                  <a:srgbClr val="002060"/>
                </a:solidFill>
              </a:rPr>
              <a:t>дистанцированности</a:t>
            </a:r>
            <a:r>
              <a:rPr lang="ru-RU" sz="2300" dirty="0" smtClean="0">
                <a:solidFill>
                  <a:srgbClr val="002060"/>
                </a:solidFill>
              </a:rPr>
              <a:t> культуры детства от мира взрослых – </a:t>
            </a:r>
            <a:r>
              <a:rPr lang="ru-RU" sz="2300" dirty="0" smtClean="0"/>
              <a:t>культура детства не была дистанцирована от мира взрослых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340768"/>
          </a:xfrm>
        </p:spPr>
        <p:txBody>
          <a:bodyPr>
            <a:normAutofit/>
          </a:bodyPr>
          <a:lstStyle/>
          <a:p>
            <a:r>
              <a:rPr lang="ru-RU" sz="4000" i="1" dirty="0" smtClean="0">
                <a:solidFill>
                  <a:srgbClr val="000066"/>
                </a:solidFill>
                <a:effectLst/>
                <a:latin typeface="Georgia" pitchFamily="18" charset="0"/>
              </a:rPr>
              <a:t>Миссионерский тип культуры детства</a:t>
            </a:r>
            <a:endParaRPr lang="ru-RU" sz="4000" i="1" dirty="0">
              <a:solidFill>
                <a:srgbClr val="000066"/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>
            <a:noAutofit/>
          </a:bodyPr>
          <a:lstStyle/>
          <a:p>
            <a:r>
              <a:rPr lang="ru-RU" sz="2200" dirty="0" smtClean="0"/>
              <a:t>механизмы социализации и инкультурации подрастающего поколения – </a:t>
            </a:r>
            <a:r>
              <a:rPr lang="ru-RU" sz="2200" dirty="0" smtClean="0">
                <a:solidFill>
                  <a:schemeClr val="bg1"/>
                </a:solidFill>
              </a:rPr>
              <a:t>традиционные формы воспитания и обучения с включением новых элементов, сочетание вертикальной трансмиссии с элементами непрямой трансмиссии (например, школа; которые еще не пользуются популярностью)</a:t>
            </a:r>
          </a:p>
          <a:p>
            <a:r>
              <a:rPr lang="ru-RU" sz="2200" dirty="0" smtClean="0"/>
              <a:t>образовательное пространство – </a:t>
            </a:r>
            <a:r>
              <a:rPr lang="ru-RU" sz="2200" dirty="0" smtClean="0">
                <a:solidFill>
                  <a:schemeClr val="bg1"/>
                </a:solidFill>
              </a:rPr>
              <a:t>обычный родовой дом, но обычно отдельные сооружения (как правило, церковные помещения или отремонтированные заброшенные дома)</a:t>
            </a:r>
          </a:p>
          <a:p>
            <a:r>
              <a:rPr lang="ru-RU" sz="2200" dirty="0" smtClean="0"/>
              <a:t>цель образования – </a:t>
            </a:r>
            <a:r>
              <a:rPr lang="ru-RU" sz="2200" dirty="0" smtClean="0">
                <a:solidFill>
                  <a:schemeClr val="bg1"/>
                </a:solidFill>
              </a:rPr>
              <a:t>создание грамотного звена из среды коренных народов для установления эффективных отношений абориген – властные структуры царской России</a:t>
            </a:r>
          </a:p>
          <a:p>
            <a:r>
              <a:rPr lang="ru-RU" sz="2200" dirty="0" smtClean="0"/>
              <a:t>содержание учебной деятельности – </a:t>
            </a:r>
            <a:r>
              <a:rPr lang="ru-RU" sz="2200" dirty="0" smtClean="0">
                <a:solidFill>
                  <a:schemeClr val="bg1"/>
                </a:solidFill>
              </a:rPr>
              <a:t>образование по доминанте было религиозным</a:t>
            </a:r>
          </a:p>
          <a:p>
            <a:r>
              <a:rPr lang="ru-RU" sz="2200" dirty="0" smtClean="0"/>
              <a:t>фигура преподавателя/наставника – </a:t>
            </a:r>
            <a:r>
              <a:rPr lang="ru-RU" sz="2200" dirty="0" smtClean="0">
                <a:solidFill>
                  <a:schemeClr val="bg1"/>
                </a:solidFill>
              </a:rPr>
              <a:t>русские священнослужители</a:t>
            </a:r>
          </a:p>
          <a:p>
            <a:r>
              <a:rPr lang="ru-RU" sz="2200" dirty="0" smtClean="0"/>
              <a:t>степень </a:t>
            </a:r>
            <a:r>
              <a:rPr lang="ru-RU" sz="2200" dirty="0" err="1" smtClean="0"/>
              <a:t>дистанцированности</a:t>
            </a:r>
            <a:r>
              <a:rPr lang="ru-RU" sz="2200" dirty="0" smtClean="0"/>
              <a:t> культуры детства от мира взрослых – </a:t>
            </a:r>
            <a:r>
              <a:rPr lang="ru-RU" sz="2200" dirty="0" smtClean="0">
                <a:solidFill>
                  <a:schemeClr val="bg1"/>
                </a:solidFill>
              </a:rPr>
              <a:t>рост дистанции между миром детства и миром взрослых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12968" cy="1412776"/>
          </a:xfrm>
        </p:spPr>
        <p:txBody>
          <a:bodyPr>
            <a:noAutofit/>
          </a:bodyPr>
          <a:lstStyle/>
          <a:p>
            <a:r>
              <a:rPr lang="ru-RU" sz="4400" i="1" dirty="0" smtClean="0">
                <a:solidFill>
                  <a:srgbClr val="660066"/>
                </a:solidFill>
                <a:effectLst/>
                <a:latin typeface="Georgia" pitchFamily="18" charset="0"/>
              </a:rPr>
              <a:t>Советский тип культуры детства</a:t>
            </a:r>
            <a:endParaRPr lang="ru-RU" sz="4400" i="1" dirty="0">
              <a:solidFill>
                <a:srgbClr val="660066"/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механизмы социализации и инкультурации подрастающего поколения – </a:t>
            </a:r>
            <a:r>
              <a:rPr lang="ru-RU" dirty="0" smtClean="0"/>
              <a:t> непрямая трансмиссия, при которой индивид обучается в специализированных институтах инкультурации (детские сад, школы, ВУЗы и др.) и различных организациях (спортивные, политические организации, дворцы культуры и т.д.). Такие агенты как семья исключаются из этих процессов.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образовательное пространство – </a:t>
            </a:r>
            <a:r>
              <a:rPr lang="ru-RU" dirty="0" smtClean="0"/>
              <a:t>специально оборудованные «новые» помещения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цель образования (идеальное представление о результате обучения) – </a:t>
            </a:r>
            <a:r>
              <a:rPr lang="ru-RU" dirty="0" smtClean="0"/>
              <a:t>«взращивание» «нового туземца» и привлечение этих народов к «Культуре»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содержание учебной деятельности –</a:t>
            </a:r>
            <a:r>
              <a:rPr lang="ru-RU" dirty="0" smtClean="0"/>
              <a:t> дисциплины физико-математического и гуманитарного блоков с идеологическим уклоном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фигура преподавателя/наставника – </a:t>
            </a:r>
            <a:r>
              <a:rPr lang="ru-RU" dirty="0" smtClean="0"/>
              <a:t>специально подготовленные «кадры» – учителя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степень </a:t>
            </a:r>
            <a:r>
              <a:rPr lang="ru-RU" dirty="0" err="1" smtClean="0">
                <a:solidFill>
                  <a:schemeClr val="bg1"/>
                </a:solidFill>
              </a:rPr>
              <a:t>дистанцированности</a:t>
            </a:r>
            <a:r>
              <a:rPr lang="ru-RU" dirty="0" smtClean="0">
                <a:solidFill>
                  <a:schemeClr val="bg1"/>
                </a:solidFill>
              </a:rPr>
              <a:t> культуры детства от мира взрослых – </a:t>
            </a:r>
            <a:r>
              <a:rPr lang="ru-RU" dirty="0" smtClean="0"/>
              <a:t>разрыв отношений «дети – семья/род»; выделение культуры детства в отдельную субкультуру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4624"/>
            <a:ext cx="8964488" cy="1008112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800000"/>
                </a:solidFill>
                <a:effectLst/>
                <a:latin typeface="Georgia" pitchFamily="18" charset="0"/>
              </a:rPr>
              <a:t>Ренессансный тип культуры детства</a:t>
            </a:r>
            <a:endParaRPr lang="ru-RU" i="1" dirty="0">
              <a:solidFill>
                <a:srgbClr val="800000"/>
              </a:solidFill>
              <a:effectLst/>
              <a:latin typeface="Georgia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587727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rgbClr val="000066"/>
                </a:solidFill>
              </a:rPr>
              <a:t>механизмы социализации и инкультурации подрастающего поколения – </a:t>
            </a:r>
            <a:r>
              <a:rPr lang="ru-RU" dirty="0" smtClean="0">
                <a:solidFill>
                  <a:schemeClr val="bg1"/>
                </a:solidFill>
              </a:rPr>
              <a:t>непрямая трансмиссия с элементами вертикальной и горизонтальной трансмиссий; в эти процессы вовлекаются другие агенты – СМИ,  церковь, спортивные, политические и общественные организации, кружки по увлечениям и другие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образовательное пространство – </a:t>
            </a:r>
            <a:r>
              <a:rPr lang="ru-RU" dirty="0" smtClean="0">
                <a:solidFill>
                  <a:schemeClr val="bg1"/>
                </a:solidFill>
              </a:rPr>
              <a:t>специальные школьные здания по государственным стандартам и образцам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цель образования (идеальное представление о результате обучения) – </a:t>
            </a:r>
            <a:r>
              <a:rPr lang="ru-RU" dirty="0" smtClean="0">
                <a:solidFill>
                  <a:schemeClr val="bg1"/>
                </a:solidFill>
              </a:rPr>
              <a:t>формирование будущего специалиста, способного действовать в конкретном социуме в соответствии со своими личными интересами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содержание учебной деятельности – </a:t>
            </a:r>
            <a:r>
              <a:rPr lang="ru-RU" dirty="0" smtClean="0">
                <a:solidFill>
                  <a:schemeClr val="bg1"/>
                </a:solidFill>
              </a:rPr>
              <a:t>дисциплины физико-математических и гуманитарных направлений,  предметы по изучению культуры этих народов и национальные языки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фигура преподавателя/наставника – </a:t>
            </a:r>
            <a:r>
              <a:rPr lang="ru-RU" dirty="0" smtClean="0">
                <a:solidFill>
                  <a:schemeClr val="bg1"/>
                </a:solidFill>
              </a:rPr>
              <a:t>специально подготовленные «кадры» с высшим педагогическим образованием</a:t>
            </a:r>
          </a:p>
          <a:p>
            <a:r>
              <a:rPr lang="ru-RU" dirty="0" smtClean="0">
                <a:solidFill>
                  <a:srgbClr val="000066"/>
                </a:solidFill>
              </a:rPr>
              <a:t>степень </a:t>
            </a:r>
            <a:r>
              <a:rPr lang="ru-RU" dirty="0" err="1" smtClean="0">
                <a:solidFill>
                  <a:srgbClr val="000066"/>
                </a:solidFill>
              </a:rPr>
              <a:t>дистанцированности</a:t>
            </a:r>
            <a:r>
              <a:rPr lang="ru-RU" dirty="0" smtClean="0">
                <a:solidFill>
                  <a:srgbClr val="000066"/>
                </a:solidFill>
              </a:rPr>
              <a:t> культуры детства от мира взрослых – </a:t>
            </a:r>
            <a:r>
              <a:rPr lang="ru-RU" dirty="0" smtClean="0">
                <a:solidFill>
                  <a:schemeClr val="bg1"/>
                </a:solidFill>
              </a:rPr>
              <a:t>значительно дистанцирована; проводятся мероприятия, способствующие уменьшению образовавшейся дистанции между миром детства коренных народов Дальнего Востока и их исконной культурой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5904696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/>
              <a:t>     </a:t>
            </a:r>
            <a:r>
              <a:rPr lang="ru-RU" sz="4200" b="1" dirty="0" smtClean="0"/>
              <a:t>Историко-культурные общности Дальнего Востока России</a:t>
            </a:r>
          </a:p>
          <a:p>
            <a:pPr>
              <a:buNone/>
            </a:pPr>
            <a:endParaRPr lang="ru-RU" dirty="0" smtClean="0"/>
          </a:p>
          <a:p>
            <a:r>
              <a:rPr lang="ru-RU" sz="3600" b="1" dirty="0" err="1" smtClean="0">
                <a:solidFill>
                  <a:srgbClr val="800000"/>
                </a:solidFill>
              </a:rPr>
              <a:t>Амуро-Сахалинская</a:t>
            </a:r>
            <a:endParaRPr lang="ru-RU" sz="3600" b="1" dirty="0" smtClean="0">
              <a:solidFill>
                <a:srgbClr val="800000"/>
              </a:solidFill>
            </a:endParaRPr>
          </a:p>
          <a:p>
            <a:r>
              <a:rPr lang="ru-RU" sz="3600" b="1" dirty="0" smtClean="0">
                <a:solidFill>
                  <a:srgbClr val="800000"/>
                </a:solidFill>
              </a:rPr>
              <a:t>Чукотско-Камчатская</a:t>
            </a:r>
          </a:p>
          <a:p>
            <a:r>
              <a:rPr lang="ru-RU" sz="3600" b="1" dirty="0" smtClean="0">
                <a:solidFill>
                  <a:srgbClr val="800000"/>
                </a:solidFill>
              </a:rPr>
              <a:t>зона Охотского побережья и севера Приамурья</a:t>
            </a:r>
            <a:endParaRPr lang="ru-RU" b="1" dirty="0" smtClean="0">
              <a:solidFill>
                <a:srgbClr val="800000"/>
              </a:solidFill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507288" cy="11247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1"/>
                </a:solidFill>
                <a:effectLst/>
              </a:rPr>
              <a:t>Теоретико-методологическая база </a:t>
            </a:r>
            <a:r>
              <a:rPr lang="ru-RU" dirty="0" smtClean="0">
                <a:solidFill>
                  <a:schemeClr val="bg1"/>
                </a:solidFill>
                <a:effectLst/>
              </a:rPr>
              <a:t>исследования культуры детства</a:t>
            </a:r>
            <a:endParaRPr lang="ru-RU" dirty="0">
              <a:solidFill>
                <a:schemeClr val="bg1"/>
              </a:soli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196752"/>
            <a:ext cx="8712968" cy="5472608"/>
          </a:xfrm>
        </p:spPr>
        <p:txBody>
          <a:bodyPr/>
          <a:lstStyle/>
          <a:p>
            <a:r>
              <a:rPr lang="ru-RU" dirty="0" smtClean="0"/>
              <a:t>системный подход, разработанный М.С. Каганом</a:t>
            </a:r>
          </a:p>
          <a:p>
            <a:r>
              <a:rPr lang="ru-RU" dirty="0" smtClean="0"/>
              <a:t>типологический метод</a:t>
            </a:r>
          </a:p>
          <a:p>
            <a:r>
              <a:rPr lang="ru-RU" dirty="0" smtClean="0"/>
              <a:t>работы</a:t>
            </a:r>
            <a:r>
              <a:rPr lang="ru-RU" i="1" dirty="0" smtClean="0"/>
              <a:t> </a:t>
            </a:r>
            <a:r>
              <a:rPr lang="ru-RU" dirty="0" smtClean="0"/>
              <a:t>по типологии культуры М. Мид;</a:t>
            </a:r>
          </a:p>
          <a:p>
            <a:r>
              <a:rPr lang="ru-RU" dirty="0" smtClean="0"/>
              <a:t>концепция поэтапного социального развития ребенка Д.И. </a:t>
            </a:r>
            <a:r>
              <a:rPr lang="ru-RU" dirty="0" err="1" smtClean="0"/>
              <a:t>Фельдштейна</a:t>
            </a:r>
            <a:endParaRPr lang="ru-RU" dirty="0" smtClean="0"/>
          </a:p>
          <a:p>
            <a:r>
              <a:rPr lang="ru-RU" dirty="0" smtClean="0"/>
              <a:t>работы по морфологии культуры А.Я. </a:t>
            </a:r>
            <a:r>
              <a:rPr lang="ru-RU" dirty="0" err="1" smtClean="0"/>
              <a:t>Флиера</a:t>
            </a:r>
            <a:endParaRPr lang="ru-RU" dirty="0" smtClean="0"/>
          </a:p>
          <a:p>
            <a:r>
              <a:rPr lang="ru-RU" dirty="0" smtClean="0"/>
              <a:t>работы по функциональному методу Б. Малиновского</a:t>
            </a:r>
          </a:p>
          <a:p>
            <a:r>
              <a:rPr lang="ru-RU" dirty="0" smtClean="0"/>
              <a:t>работы по семиотике культуры Р. </a:t>
            </a:r>
            <a:r>
              <a:rPr lang="ru-RU" dirty="0" err="1" smtClean="0"/>
              <a:t>Барта</a:t>
            </a:r>
            <a:r>
              <a:rPr lang="ru-RU" dirty="0" smtClean="0"/>
              <a:t>, В.Я. </a:t>
            </a:r>
            <a:r>
              <a:rPr lang="ru-RU" dirty="0" err="1" smtClean="0"/>
              <a:t>Проппа</a:t>
            </a:r>
            <a:r>
              <a:rPr lang="ru-RU" dirty="0" smtClean="0"/>
              <a:t>, А.К. </a:t>
            </a:r>
            <a:r>
              <a:rPr lang="ru-RU" dirty="0" err="1" smtClean="0"/>
              <a:t>Байбурина</a:t>
            </a:r>
            <a:r>
              <a:rPr lang="ru-RU" dirty="0" smtClean="0"/>
              <a:t>, К. </a:t>
            </a:r>
            <a:r>
              <a:rPr lang="ru-RU" dirty="0" err="1" smtClean="0"/>
              <a:t>Леви-Стросса</a:t>
            </a:r>
            <a:r>
              <a:rPr lang="ru-RU" dirty="0" smtClean="0"/>
              <a:t>, Ч. Морриса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784976" cy="155679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+mn-lt"/>
              </a:rPr>
              <a:t>Характеристики традиционной системы воспитания коренных народов Дальнего Востока</a:t>
            </a:r>
            <a:endParaRPr lang="ru-RU" dirty="0">
              <a:solidFill>
                <a:srgbClr val="00206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16184"/>
            <a:ext cx="8229600" cy="4709160"/>
          </a:xfrm>
        </p:spPr>
        <p:txBody>
          <a:bodyPr>
            <a:normAutofit/>
          </a:bodyPr>
          <a:lstStyle/>
          <a:p>
            <a:r>
              <a:rPr lang="ru-RU" sz="3200" dirty="0" err="1" smtClean="0">
                <a:solidFill>
                  <a:schemeClr val="bg1"/>
                </a:solidFill>
              </a:rPr>
              <a:t>природосообразность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ru-RU" sz="3200" dirty="0" smtClean="0">
                <a:solidFill>
                  <a:schemeClr val="bg1"/>
                </a:solidFill>
              </a:rPr>
              <a:t>преемственность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коллективное участие в воспитании ребенка </a:t>
            </a:r>
          </a:p>
          <a:p>
            <a:r>
              <a:rPr lang="ru-RU" sz="3200" dirty="0" err="1" smtClean="0">
                <a:solidFill>
                  <a:schemeClr val="bg1"/>
                </a:solidFill>
              </a:rPr>
              <a:t>иерархизированность</a:t>
            </a:r>
            <a:r>
              <a:rPr lang="ru-RU" sz="3200" dirty="0" smtClean="0">
                <a:solidFill>
                  <a:schemeClr val="bg1"/>
                </a:solidFill>
              </a:rPr>
              <a:t> отношений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половозрастная дифференциация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раннее приобщение к труду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13394"/>
            <a:ext cx="9144000" cy="994122"/>
          </a:xfrm>
        </p:spPr>
        <p:txBody>
          <a:bodyPr>
            <a:normAutofit/>
          </a:bodyPr>
          <a:lstStyle/>
          <a:p>
            <a:r>
              <a:rPr lang="ru-RU" sz="4800" i="1" dirty="0" smtClean="0">
                <a:solidFill>
                  <a:srgbClr val="7030A0"/>
                </a:solidFill>
                <a:effectLst/>
                <a:latin typeface="Georgia" pitchFamily="18" charset="0"/>
              </a:rPr>
              <a:t>Традиционный период</a:t>
            </a:r>
            <a:endParaRPr lang="ru-RU" sz="4800" i="1" dirty="0">
              <a:solidFill>
                <a:srgbClr val="7030A0"/>
              </a:solidFill>
              <a:effectLst/>
              <a:latin typeface="Georgia" pitchFamily="18" charset="0"/>
            </a:endParaRPr>
          </a:p>
        </p:txBody>
      </p:sp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3" name="Рисунок 20" descr="Фотографии. Ребёнок, стреляющий из лука. 1920-1930 гг. Фотобумага, фотопечать черно-белая, карандаш. 13х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888432" cy="5226924"/>
          </a:xfrm>
          <a:prstGeom prst="rect">
            <a:avLst/>
          </a:prstGeom>
          <a:noFill/>
        </p:spPr>
      </p:pic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6124463"/>
            <a:ext cx="42119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Фотография. Ребёнок, стреляющий из лука. 1920-1930 гг.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6" name="Рисунок 18" descr="Фотографии. Мальчики соревнующиеся в стрельбе из лука. 1920-1930 гг. Фотобумага, фотопечать черно-белая, карандаш. 13х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980727"/>
            <a:ext cx="3888432" cy="5301152"/>
          </a:xfrm>
          <a:prstGeom prst="rect">
            <a:avLst/>
          </a:prstGeom>
          <a:noFill/>
        </p:spPr>
      </p:pic>
      <p:sp>
        <p:nvSpPr>
          <p:cNvPr id="38918" name="Rectangle 6"/>
          <p:cNvSpPr>
            <a:spLocks noChangeArrowheads="1"/>
          </p:cNvSpPr>
          <p:nvPr/>
        </p:nvSpPr>
        <p:spPr bwMode="auto">
          <a:xfrm>
            <a:off x="4427984" y="6167045"/>
            <a:ext cx="47160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Фотография. Мальчики соревнующиеся в стрельбе из лука. 1920-1930 гг.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778098"/>
          </a:xfrm>
        </p:spPr>
        <p:txBody>
          <a:bodyPr>
            <a:normAutofit/>
          </a:bodyPr>
          <a:lstStyle/>
          <a:p>
            <a:r>
              <a:rPr lang="ru-RU" sz="4400" i="1" dirty="0" smtClean="0">
                <a:solidFill>
                  <a:srgbClr val="FF0000"/>
                </a:solidFill>
                <a:latin typeface="+mn-lt"/>
              </a:rPr>
              <a:t>Традиционные игрушки</a:t>
            </a:r>
            <a:endParaRPr lang="ru-RU" sz="4400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Рисунок 11" descr="SAM_2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563365" y="1723606"/>
            <a:ext cx="5112569" cy="3482798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317114"/>
            <a:ext cx="41399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Игрушки «</a:t>
            </a:r>
            <a:r>
              <a:rPr kumimoji="0" lang="ru-RU" altLang="zh-CN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индакан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» – «собачки»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8" name="Picture 4" descr="DSCN09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2468" y="836712"/>
            <a:ext cx="4148426" cy="5184576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572000" y="6206535"/>
            <a:ext cx="4572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Игрушка национальная. Тетерев. Нанайцы. 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16166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</a:rPr>
              <a:t>Традиционные игрушки</a:t>
            </a:r>
            <a:endParaRPr lang="ru-RU" sz="4800" b="1" dirty="0"/>
          </a:p>
        </p:txBody>
      </p:sp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5" name="Рисунок 12" descr="SAM_2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5400000">
            <a:off x="-457143" y="1689390"/>
            <a:ext cx="5017725" cy="3600400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6186790"/>
            <a:ext cx="37079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</a:t>
            </a:r>
            <a:r>
              <a:rPr kumimoji="0" lang="ru-RU" altLang="zh-CN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Ульчская</a:t>
            </a:r>
            <a:r>
              <a:rPr kumimoji="0" lang="ru-RU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кукла в свадебном наряде</a:t>
            </a:r>
            <a:endParaRPr kumimoji="0" lang="ru-RU" altLang="zh-CN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1748" name="Рисунок 10" descr="SAM_2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400000">
            <a:off x="4238254" y="1602505"/>
            <a:ext cx="4987971" cy="3744416"/>
          </a:xfrm>
          <a:prstGeom prst="rect">
            <a:avLst/>
          </a:prstGeom>
          <a:noFill/>
        </p:spPr>
      </p:pic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4572000" y="6093296"/>
            <a:ext cx="4572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Игрушка </a:t>
            </a:r>
            <a:r>
              <a:rPr kumimoji="0" lang="ru-RU" altLang="zh-CN" sz="2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амбакан</a:t>
            </a:r>
            <a:r>
              <a:rPr kumimoji="0" lang="ru-RU" altLang="zh-CN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 – «чертенок» </a:t>
            </a:r>
            <a:endParaRPr kumimoji="0" lang="ru-RU" altLang="zh-CN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363272" cy="3356992"/>
          </a:xfrm>
        </p:spPr>
        <p:txBody>
          <a:bodyPr>
            <a:normAutofit fontScale="90000"/>
          </a:bodyPr>
          <a:lstStyle/>
          <a:p>
            <a:r>
              <a:rPr lang="ru-RU" sz="4400" dirty="0" smtClean="0">
                <a:solidFill>
                  <a:srgbClr val="800000"/>
                </a:solidFill>
                <a:effectLst/>
                <a:latin typeface="Georgia" pitchFamily="18" charset="0"/>
              </a:rPr>
              <a:t>Этапы в системе семейно-бытовой обрядности коренных народов Дальнего Востока, связанной с жизнью ребенка</a:t>
            </a:r>
            <a:endParaRPr lang="ru-RU" dirty="0">
              <a:solidFill>
                <a:srgbClr val="800000"/>
              </a:solidFill>
              <a:effectLst/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0" y="3284984"/>
            <a:ext cx="9144000" cy="255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0850">
              <a:tabLst>
                <a:tab pos="1620838" algn="l"/>
              </a:tabLst>
            </a:pP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Пренатальный</a:t>
            </a:r>
          </a:p>
          <a:p>
            <a:pPr indent="450850" eaLnBrk="0" hangingPunct="0">
              <a:tabLst>
                <a:tab pos="1620838" algn="l"/>
              </a:tabLst>
            </a:pPr>
            <a:r>
              <a:rPr lang="ru-RU" sz="4000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</a:t>
            </a:r>
            <a:r>
              <a:rPr lang="ru-RU" sz="4000" dirty="0" err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Постпренатальный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  <a:p>
            <a:pPr indent="450850" eaLnBrk="0" hangingPunct="0">
              <a:tabLst>
                <a:tab pos="1620838" algn="l"/>
              </a:tabLst>
            </a:pPr>
            <a:r>
              <a:rPr lang="ru-RU" sz="4000" dirty="0">
                <a:latin typeface="Times New Roman" pitchFamily="18" charset="0"/>
                <a:cs typeface="Calibri" pitchFamily="34" charset="0"/>
              </a:rPr>
              <a:t>3. Обряды первого года жизни ребенка</a:t>
            </a:r>
          </a:p>
          <a:p>
            <a:pPr indent="450850" eaLnBrk="0" hangingPunct="0">
              <a:tabLst>
                <a:tab pos="1620838" algn="l"/>
              </a:tabLst>
            </a:pPr>
            <a:r>
              <a:rPr lang="ru-RU" sz="4000" dirty="0">
                <a:latin typeface="Times New Roman" pitchFamily="18" charset="0"/>
                <a:cs typeface="Calibri" pitchFamily="34" charset="0"/>
              </a:rPr>
              <a:t>4. Обряды возрастной инициации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144000" cy="778098"/>
          </a:xfrm>
        </p:spPr>
        <p:txBody>
          <a:bodyPr/>
          <a:lstStyle/>
          <a:p>
            <a:r>
              <a:rPr lang="ru-RU" dirty="0" smtClean="0">
                <a:solidFill>
                  <a:srgbClr val="002060"/>
                </a:solidFill>
                <a:effectLst/>
                <a:latin typeface="Georgia" pitchFamily="18" charset="0"/>
              </a:rPr>
              <a:t>Советский период</a:t>
            </a:r>
            <a:endParaRPr lang="ru-RU" dirty="0">
              <a:solidFill>
                <a:srgbClr val="002060"/>
              </a:solidFill>
              <a:effectLst/>
              <a:latin typeface="Georgia" pitchFamily="18" charset="0"/>
            </a:endParaRP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69" name="Рисунок 13" descr="КП-4411-27 ИСО-1936 Фотография сюжетная Воспитанники детских яслей колхоза Чир- УНВД за обедом 1939 г.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908720"/>
            <a:ext cx="7092281" cy="4575506"/>
          </a:xfrm>
          <a:prstGeom prst="rect">
            <a:avLst/>
          </a:prstGeom>
          <a:noFill/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84176" y="5484956"/>
            <a:ext cx="558011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Фотография сюжетная. Воспитанники детских яслей колхоза "Чир- УНВД"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zh-CN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за обедом. 1939 г. </a:t>
            </a:r>
            <a:endParaRPr kumimoji="0" lang="ru-RU" altLang="zh-CN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129</TotalTime>
  <Words>598</Words>
  <Application>Microsoft Office PowerPoint</Application>
  <PresentationFormat>Экран (4:3)</PresentationFormat>
  <Paragraphs>84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КУЛЬТУРА ДЕТСТВА КОРЕННЫХ НАРОДОВ  ДАЛЬНЕГО ВОСТОКА РОССИИ: </vt:lpstr>
      <vt:lpstr>Слайд 2</vt:lpstr>
      <vt:lpstr>Теоретико-методологическая база исследования культуры детства</vt:lpstr>
      <vt:lpstr>Характеристики традиционной системы воспитания коренных народов Дальнего Востока</vt:lpstr>
      <vt:lpstr>Традиционный период</vt:lpstr>
      <vt:lpstr>Традиционные игрушки</vt:lpstr>
      <vt:lpstr>Слайд 7</vt:lpstr>
      <vt:lpstr>Этапы в системе семейно-бытовой обрядности коренных народов Дальнего Востока, связанной с жизнью ребенка</vt:lpstr>
      <vt:lpstr>Советский период</vt:lpstr>
      <vt:lpstr>Советский период</vt:lpstr>
      <vt:lpstr>Советский период</vt:lpstr>
      <vt:lpstr>Советский период</vt:lpstr>
      <vt:lpstr>Критерии историко-культурной типологии культуры детства </vt:lpstr>
      <vt:lpstr>Этапы развития культуры детства  коренных народов Дальнего Востока России в XVII – начале XXI вв.</vt:lpstr>
      <vt:lpstr>Традиционный тип культуры детства</vt:lpstr>
      <vt:lpstr>Миссионерский тип культуры детства</vt:lpstr>
      <vt:lpstr>Советский тип культуры детства</vt:lpstr>
      <vt:lpstr>Ренессансный тип культуры детства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ДЕТСТВА КОРЕННЫХ НАРОДОВ  ДАЛЬНЕГО ВОСТОКА РОССИИ: СИСТЕМНО-ТИПОЛОГИЧЕСКИЙ АНАЛИЗ</dc:title>
  <dc:creator>Леночка</dc:creator>
  <cp:lastModifiedBy>А</cp:lastModifiedBy>
  <cp:revision>15</cp:revision>
  <dcterms:created xsi:type="dcterms:W3CDTF">2014-06-18T07:29:41Z</dcterms:created>
  <dcterms:modified xsi:type="dcterms:W3CDTF">2016-12-04T11:56:58Z</dcterms:modified>
</cp:coreProperties>
</file>